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6" r:id="rId6"/>
    <p:sldId id="262" r:id="rId7"/>
    <p:sldId id="260" r:id="rId8"/>
    <p:sldId id="261" r:id="rId9"/>
    <p:sldId id="264" r:id="rId10"/>
    <p:sldId id="265"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RUNAV\Dropbox\Final%20report%20ZPC%20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RUNAV\Dropbox\Final%20report%20ZPC%20char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Sheet41!$C$1</c:f>
              <c:strCache>
                <c:ptCount val="1"/>
                <c:pt idx="0">
                  <c:v>Fast Track Court (Rape Cases)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Sheet41!$B$2:$B$7</c:f>
              <c:strCache>
                <c:ptCount val="6"/>
                <c:pt idx="0">
                  <c:v>Framing of Charges</c:v>
                </c:pt>
                <c:pt idx="1">
                  <c:v>Prosecution Evidence</c:v>
                </c:pt>
                <c:pt idx="2">
                  <c:v>Statement of Accused</c:v>
                </c:pt>
                <c:pt idx="3">
                  <c:v>Defence Evidence</c:v>
                </c:pt>
                <c:pt idx="4">
                  <c:v>Final Arguments</c:v>
                </c:pt>
                <c:pt idx="5">
                  <c:v>Final Order/Judgment</c:v>
                </c:pt>
              </c:strCache>
            </c:strRef>
          </c:cat>
          <c:val>
            <c:numRef>
              <c:f>Sheet41!$C$2:$C$7</c:f>
              <c:numCache>
                <c:formatCode>General</c:formatCode>
                <c:ptCount val="6"/>
                <c:pt idx="0">
                  <c:v>19</c:v>
                </c:pt>
                <c:pt idx="1">
                  <c:v>70</c:v>
                </c:pt>
                <c:pt idx="2">
                  <c:v>22</c:v>
                </c:pt>
                <c:pt idx="3">
                  <c:v>26</c:v>
                </c:pt>
                <c:pt idx="4">
                  <c:v>29</c:v>
                </c:pt>
                <c:pt idx="5">
                  <c:v>16</c:v>
                </c:pt>
              </c:numCache>
            </c:numRef>
          </c:val>
          <c:extLst>
            <c:ext xmlns:c16="http://schemas.microsoft.com/office/drawing/2014/chart" uri="{C3380CC4-5D6E-409C-BE32-E72D297353CC}">
              <c16:uniqueId val="{00000000-EA41-4EB5-BD68-CC0E2813FCEB}"/>
            </c:ext>
          </c:extLst>
        </c:ser>
        <c:ser>
          <c:idx val="1"/>
          <c:order val="1"/>
          <c:tx>
            <c:strRef>
              <c:f>Sheet41!$D$1</c:f>
              <c:strCache>
                <c:ptCount val="1"/>
                <c:pt idx="0">
                  <c:v>Sessions Court (Murder Cases)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Sheet41!$B$2:$B$7</c:f>
              <c:strCache>
                <c:ptCount val="6"/>
                <c:pt idx="0">
                  <c:v>Framing of Charges</c:v>
                </c:pt>
                <c:pt idx="1">
                  <c:v>Prosecution Evidence</c:v>
                </c:pt>
                <c:pt idx="2">
                  <c:v>Statement of Accused</c:v>
                </c:pt>
                <c:pt idx="3">
                  <c:v>Defence Evidence</c:v>
                </c:pt>
                <c:pt idx="4">
                  <c:v>Final Arguments</c:v>
                </c:pt>
                <c:pt idx="5">
                  <c:v>Final Order/Judgment</c:v>
                </c:pt>
              </c:strCache>
            </c:strRef>
          </c:cat>
          <c:val>
            <c:numRef>
              <c:f>Sheet41!$D$2:$D$7</c:f>
              <c:numCache>
                <c:formatCode>General</c:formatCode>
                <c:ptCount val="6"/>
                <c:pt idx="0">
                  <c:v>13</c:v>
                </c:pt>
                <c:pt idx="1">
                  <c:v>136</c:v>
                </c:pt>
                <c:pt idx="2">
                  <c:v>12</c:v>
                </c:pt>
                <c:pt idx="3">
                  <c:v>16</c:v>
                </c:pt>
                <c:pt idx="4">
                  <c:v>21</c:v>
                </c:pt>
                <c:pt idx="5">
                  <c:v>16</c:v>
                </c:pt>
              </c:numCache>
            </c:numRef>
          </c:val>
          <c:extLst>
            <c:ext xmlns:c16="http://schemas.microsoft.com/office/drawing/2014/chart" uri="{C3380CC4-5D6E-409C-BE32-E72D297353CC}">
              <c16:uniqueId val="{00000001-EA41-4EB5-BD68-CC0E2813FCEB}"/>
            </c:ext>
          </c:extLst>
        </c:ser>
        <c:ser>
          <c:idx val="2"/>
          <c:order val="2"/>
          <c:tx>
            <c:strRef>
              <c:f>Sheet41!$E$1</c:f>
              <c:strCache>
                <c:ptCount val="1"/>
                <c:pt idx="0">
                  <c:v>Sessions Court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Sheet41!$B$2:$B$7</c:f>
              <c:strCache>
                <c:ptCount val="6"/>
                <c:pt idx="0">
                  <c:v>Framing of Charges</c:v>
                </c:pt>
                <c:pt idx="1">
                  <c:v>Prosecution Evidence</c:v>
                </c:pt>
                <c:pt idx="2">
                  <c:v>Statement of Accused</c:v>
                </c:pt>
                <c:pt idx="3">
                  <c:v>Defence Evidence</c:v>
                </c:pt>
                <c:pt idx="4">
                  <c:v>Final Arguments</c:v>
                </c:pt>
                <c:pt idx="5">
                  <c:v>Final Order/Judgment</c:v>
                </c:pt>
              </c:strCache>
            </c:strRef>
          </c:cat>
          <c:val>
            <c:numRef>
              <c:f>Sheet41!$E$2:$E$7</c:f>
              <c:numCache>
                <c:formatCode>General</c:formatCode>
                <c:ptCount val="6"/>
                <c:pt idx="0">
                  <c:v>47</c:v>
                </c:pt>
                <c:pt idx="1">
                  <c:v>126</c:v>
                </c:pt>
                <c:pt idx="2">
                  <c:v>23</c:v>
                </c:pt>
                <c:pt idx="3">
                  <c:v>31</c:v>
                </c:pt>
                <c:pt idx="4">
                  <c:v>24</c:v>
                </c:pt>
                <c:pt idx="5">
                  <c:v>18</c:v>
                </c:pt>
              </c:numCache>
            </c:numRef>
          </c:val>
          <c:extLst>
            <c:ext xmlns:c16="http://schemas.microsoft.com/office/drawing/2014/chart" uri="{C3380CC4-5D6E-409C-BE32-E72D297353CC}">
              <c16:uniqueId val="{00000002-EA41-4EB5-BD68-CC0E2813FCEB}"/>
            </c:ext>
          </c:extLst>
        </c:ser>
        <c:dLbls>
          <c:dLblPos val="outEnd"/>
          <c:showLegendKey val="0"/>
          <c:showVal val="1"/>
          <c:showCatName val="0"/>
          <c:showSerName val="0"/>
          <c:showPercent val="0"/>
          <c:showBubbleSize val="0"/>
        </c:dLbls>
        <c:gapWidth val="182"/>
        <c:axId val="-2024388936"/>
        <c:axId val="-2013467320"/>
      </c:barChart>
      <c:catAx>
        <c:axId val="-2024388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13467320"/>
        <c:crosses val="autoZero"/>
        <c:auto val="1"/>
        <c:lblAlgn val="ctr"/>
        <c:lblOffset val="100"/>
        <c:noMultiLvlLbl val="0"/>
      </c:catAx>
      <c:valAx>
        <c:axId val="-2013467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24388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Sheet41!$I$1</c:f>
              <c:strCache>
                <c:ptCount val="1"/>
                <c:pt idx="0">
                  <c:v>District Judges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Sheet41!$H$2:$H$9</c:f>
              <c:strCache>
                <c:ptCount val="8"/>
                <c:pt idx="0">
                  <c:v>Misc. cases/purpose</c:v>
                </c:pt>
                <c:pt idx="1">
                  <c:v>Framing of Issues</c:v>
                </c:pt>
                <c:pt idx="2">
                  <c:v>Misc. Arguments</c:v>
                </c:pt>
                <c:pt idx="3">
                  <c:v>Misc. Order</c:v>
                </c:pt>
                <c:pt idx="4">
                  <c:v>Plaintiff/Petitioner Evidence</c:v>
                </c:pt>
                <c:pt idx="5">
                  <c:v>Defendant/Respondent Evidence</c:v>
                </c:pt>
                <c:pt idx="6">
                  <c:v>Final Arguments</c:v>
                </c:pt>
                <c:pt idx="7">
                  <c:v>Final Order/Judgment</c:v>
                </c:pt>
              </c:strCache>
            </c:strRef>
          </c:cat>
          <c:val>
            <c:numRef>
              <c:f>Sheet41!$I$2:$I$9</c:f>
              <c:numCache>
                <c:formatCode>General</c:formatCode>
                <c:ptCount val="8"/>
                <c:pt idx="0">
                  <c:v>74</c:v>
                </c:pt>
                <c:pt idx="1">
                  <c:v>46</c:v>
                </c:pt>
                <c:pt idx="2">
                  <c:v>44</c:v>
                </c:pt>
                <c:pt idx="3">
                  <c:v>21</c:v>
                </c:pt>
                <c:pt idx="4">
                  <c:v>89</c:v>
                </c:pt>
                <c:pt idx="5">
                  <c:v>87</c:v>
                </c:pt>
                <c:pt idx="6">
                  <c:v>32</c:v>
                </c:pt>
                <c:pt idx="7">
                  <c:v>20</c:v>
                </c:pt>
              </c:numCache>
            </c:numRef>
          </c:val>
          <c:extLst>
            <c:ext xmlns:c16="http://schemas.microsoft.com/office/drawing/2014/chart" uri="{C3380CC4-5D6E-409C-BE32-E72D297353CC}">
              <c16:uniqueId val="{00000000-44DA-48B9-936F-199C2751F16E}"/>
            </c:ext>
          </c:extLst>
        </c:ser>
        <c:ser>
          <c:idx val="1"/>
          <c:order val="1"/>
          <c:tx>
            <c:strRef>
              <c:f>Sheet41!$J$1</c:f>
              <c:strCache>
                <c:ptCount val="1"/>
                <c:pt idx="0">
                  <c:v>Labour Court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Sheet41!$H$2:$H$9</c:f>
              <c:strCache>
                <c:ptCount val="8"/>
                <c:pt idx="0">
                  <c:v>Misc. cases/purpose</c:v>
                </c:pt>
                <c:pt idx="1">
                  <c:v>Framing of Issues</c:v>
                </c:pt>
                <c:pt idx="2">
                  <c:v>Misc. Arguments</c:v>
                </c:pt>
                <c:pt idx="3">
                  <c:v>Misc. Order</c:v>
                </c:pt>
                <c:pt idx="4">
                  <c:v>Plaintiff/Petitioner Evidence</c:v>
                </c:pt>
                <c:pt idx="5">
                  <c:v>Defendant/Respondent Evidence</c:v>
                </c:pt>
                <c:pt idx="6">
                  <c:v>Final Arguments</c:v>
                </c:pt>
                <c:pt idx="7">
                  <c:v>Final Order/Judgment</c:v>
                </c:pt>
              </c:strCache>
            </c:strRef>
          </c:cat>
          <c:val>
            <c:numRef>
              <c:f>Sheet41!$J$2:$J$9</c:f>
              <c:numCache>
                <c:formatCode>General</c:formatCode>
                <c:ptCount val="8"/>
                <c:pt idx="0">
                  <c:v>29</c:v>
                </c:pt>
                <c:pt idx="1">
                  <c:v>16</c:v>
                </c:pt>
                <c:pt idx="2">
                  <c:v>35</c:v>
                </c:pt>
                <c:pt idx="3">
                  <c:v>14</c:v>
                </c:pt>
                <c:pt idx="4">
                  <c:v>27</c:v>
                </c:pt>
                <c:pt idx="5">
                  <c:v>27</c:v>
                </c:pt>
                <c:pt idx="6">
                  <c:v>22</c:v>
                </c:pt>
                <c:pt idx="7">
                  <c:v>11</c:v>
                </c:pt>
              </c:numCache>
            </c:numRef>
          </c:val>
          <c:extLst>
            <c:ext xmlns:c16="http://schemas.microsoft.com/office/drawing/2014/chart" uri="{C3380CC4-5D6E-409C-BE32-E72D297353CC}">
              <c16:uniqueId val="{00000001-44DA-48B9-936F-199C2751F16E}"/>
            </c:ext>
          </c:extLst>
        </c:ser>
        <c:ser>
          <c:idx val="2"/>
          <c:order val="2"/>
          <c:tx>
            <c:strRef>
              <c:f>Sheet41!$K$1</c:f>
              <c:strCache>
                <c:ptCount val="1"/>
                <c:pt idx="0">
                  <c:v>Motor Accidents Claims Court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Sheet41!$H$2:$H$9</c:f>
              <c:strCache>
                <c:ptCount val="8"/>
                <c:pt idx="0">
                  <c:v>Misc. cases/purpose</c:v>
                </c:pt>
                <c:pt idx="1">
                  <c:v>Framing of Issues</c:v>
                </c:pt>
                <c:pt idx="2">
                  <c:v>Misc. Arguments</c:v>
                </c:pt>
                <c:pt idx="3">
                  <c:v>Misc. Order</c:v>
                </c:pt>
                <c:pt idx="4">
                  <c:v>Plaintiff/Petitioner Evidence</c:v>
                </c:pt>
                <c:pt idx="5">
                  <c:v>Defendant/Respondent Evidence</c:v>
                </c:pt>
                <c:pt idx="6">
                  <c:v>Final Arguments</c:v>
                </c:pt>
                <c:pt idx="7">
                  <c:v>Final Order/Judgment</c:v>
                </c:pt>
              </c:strCache>
            </c:strRef>
          </c:cat>
          <c:val>
            <c:numRef>
              <c:f>Sheet41!$K$2:$K$9</c:f>
              <c:numCache>
                <c:formatCode>General</c:formatCode>
                <c:ptCount val="8"/>
                <c:pt idx="0">
                  <c:v>17</c:v>
                </c:pt>
                <c:pt idx="1">
                  <c:v>10</c:v>
                </c:pt>
                <c:pt idx="2">
                  <c:v>17</c:v>
                </c:pt>
                <c:pt idx="3">
                  <c:v>16</c:v>
                </c:pt>
                <c:pt idx="4">
                  <c:v>30</c:v>
                </c:pt>
                <c:pt idx="5">
                  <c:v>19</c:v>
                </c:pt>
                <c:pt idx="6">
                  <c:v>19</c:v>
                </c:pt>
                <c:pt idx="7">
                  <c:v>8</c:v>
                </c:pt>
              </c:numCache>
            </c:numRef>
          </c:val>
          <c:extLst>
            <c:ext xmlns:c16="http://schemas.microsoft.com/office/drawing/2014/chart" uri="{C3380CC4-5D6E-409C-BE32-E72D297353CC}">
              <c16:uniqueId val="{00000002-44DA-48B9-936F-199C2751F16E}"/>
            </c:ext>
          </c:extLst>
        </c:ser>
        <c:ser>
          <c:idx val="3"/>
          <c:order val="3"/>
          <c:tx>
            <c:strRef>
              <c:f>Sheet41!$L$1</c:f>
              <c:strCache>
                <c:ptCount val="1"/>
                <c:pt idx="0">
                  <c:v>Rent Controller</c:v>
                </c:pt>
              </c:strCache>
            </c:strRef>
          </c:tx>
          <c:spPr>
            <a:solidFill>
              <a:schemeClr val="accent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3-44DA-48B9-936F-199C2751F16E}"/>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Sheet41!$H$2:$H$9</c:f>
              <c:strCache>
                <c:ptCount val="8"/>
                <c:pt idx="0">
                  <c:v>Misc. cases/purpose</c:v>
                </c:pt>
                <c:pt idx="1">
                  <c:v>Framing of Issues</c:v>
                </c:pt>
                <c:pt idx="2">
                  <c:v>Misc. Arguments</c:v>
                </c:pt>
                <c:pt idx="3">
                  <c:v>Misc. Order</c:v>
                </c:pt>
                <c:pt idx="4">
                  <c:v>Plaintiff/Petitioner Evidence</c:v>
                </c:pt>
                <c:pt idx="5">
                  <c:v>Defendant/Respondent Evidence</c:v>
                </c:pt>
                <c:pt idx="6">
                  <c:v>Final Arguments</c:v>
                </c:pt>
                <c:pt idx="7">
                  <c:v>Final Order/Judgment</c:v>
                </c:pt>
              </c:strCache>
            </c:strRef>
          </c:cat>
          <c:val>
            <c:numRef>
              <c:f>Sheet41!$L$2:$L$9</c:f>
              <c:numCache>
                <c:formatCode>General</c:formatCode>
                <c:ptCount val="8"/>
                <c:pt idx="0">
                  <c:v>54</c:v>
                </c:pt>
                <c:pt idx="1">
                  <c:v>0</c:v>
                </c:pt>
                <c:pt idx="2">
                  <c:v>46</c:v>
                </c:pt>
                <c:pt idx="3">
                  <c:v>50</c:v>
                </c:pt>
                <c:pt idx="4">
                  <c:v>57</c:v>
                </c:pt>
                <c:pt idx="5">
                  <c:v>40</c:v>
                </c:pt>
                <c:pt idx="6">
                  <c:v>28</c:v>
                </c:pt>
                <c:pt idx="7">
                  <c:v>20</c:v>
                </c:pt>
              </c:numCache>
            </c:numRef>
          </c:val>
          <c:extLst>
            <c:ext xmlns:c16="http://schemas.microsoft.com/office/drawing/2014/chart" uri="{C3380CC4-5D6E-409C-BE32-E72D297353CC}">
              <c16:uniqueId val="{00000004-44DA-48B9-936F-199C2751F16E}"/>
            </c:ext>
          </c:extLst>
        </c:ser>
        <c:dLbls>
          <c:dLblPos val="outEnd"/>
          <c:showLegendKey val="0"/>
          <c:showVal val="1"/>
          <c:showCatName val="0"/>
          <c:showSerName val="0"/>
          <c:showPercent val="0"/>
          <c:showBubbleSize val="0"/>
        </c:dLbls>
        <c:gapWidth val="219"/>
        <c:axId val="-2017122152"/>
        <c:axId val="-2017133928"/>
      </c:barChart>
      <c:catAx>
        <c:axId val="-20171221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17133928"/>
        <c:crosses val="autoZero"/>
        <c:auto val="1"/>
        <c:lblAlgn val="ctr"/>
        <c:lblOffset val="100"/>
        <c:noMultiLvlLbl val="0"/>
      </c:catAx>
      <c:valAx>
        <c:axId val="-201713392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17122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ata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_rels/data3.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14.png"/><Relationship Id="rId7" Type="http://schemas.openxmlformats.org/officeDocument/2006/relationships/image" Target="../media/image32.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11.svg"/><Relationship Id="rId4" Type="http://schemas.openxmlformats.org/officeDocument/2006/relationships/image" Target="../media/image1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_rels/drawing3.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14.png"/><Relationship Id="rId7" Type="http://schemas.openxmlformats.org/officeDocument/2006/relationships/image" Target="../media/image32.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11.svg"/><Relationship Id="rId4" Type="http://schemas.openxmlformats.org/officeDocument/2006/relationships/image" Target="../media/image1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7191A0-9556-4B10-B1B7-F3E74551B16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EB85A7A-E2D4-4DA3-82EB-D2EC2042790A}">
      <dgm:prSet custT="1"/>
      <dgm:spPr/>
      <dgm:t>
        <a:bodyPr/>
        <a:lstStyle/>
        <a:p>
          <a:pPr>
            <a:lnSpc>
              <a:spcPct val="100000"/>
            </a:lnSpc>
          </a:pPr>
          <a:r>
            <a:rPr lang="en-IN" sz="1600" b="1"/>
            <a:t>To study the actual, real-time ‘Flow of Cases’ from the date of institution till final disposal.</a:t>
          </a:r>
          <a:endParaRPr lang="en-US" sz="1600"/>
        </a:p>
      </dgm:t>
    </dgm:pt>
    <dgm:pt modelId="{7A848D34-A547-49A6-A278-908EFE941BA7}" type="parTrans" cxnId="{BC185246-1194-4AA2-B99D-3F4F01D8D57C}">
      <dgm:prSet/>
      <dgm:spPr/>
      <dgm:t>
        <a:bodyPr/>
        <a:lstStyle/>
        <a:p>
          <a:endParaRPr lang="en-US" sz="2000"/>
        </a:p>
      </dgm:t>
    </dgm:pt>
    <dgm:pt modelId="{36FADE06-90DB-4B35-A642-D87F43BEE4F0}" type="sibTrans" cxnId="{BC185246-1194-4AA2-B99D-3F4F01D8D57C}">
      <dgm:prSet/>
      <dgm:spPr/>
      <dgm:t>
        <a:bodyPr/>
        <a:lstStyle/>
        <a:p>
          <a:endParaRPr lang="en-US" sz="2000"/>
        </a:p>
      </dgm:t>
    </dgm:pt>
    <dgm:pt modelId="{E0404A0C-E3BE-4031-8351-F873EF4E5688}">
      <dgm:prSet custT="1"/>
      <dgm:spPr/>
      <dgm:t>
        <a:bodyPr/>
        <a:lstStyle/>
        <a:p>
          <a:pPr>
            <a:lnSpc>
              <a:spcPct val="100000"/>
            </a:lnSpc>
          </a:pPr>
          <a:r>
            <a:rPr lang="en-IN" sz="1600" b="1"/>
            <a:t>To identify the variables responsible for delays in disposal of cases.</a:t>
          </a:r>
          <a:endParaRPr lang="en-US" sz="1600"/>
        </a:p>
      </dgm:t>
    </dgm:pt>
    <dgm:pt modelId="{F67DA39B-EBCC-4F72-8518-7E28CAC51662}" type="parTrans" cxnId="{B28B97DF-B366-4204-9737-B0E886E98BD1}">
      <dgm:prSet/>
      <dgm:spPr/>
      <dgm:t>
        <a:bodyPr/>
        <a:lstStyle/>
        <a:p>
          <a:endParaRPr lang="en-US" sz="2000"/>
        </a:p>
      </dgm:t>
    </dgm:pt>
    <dgm:pt modelId="{4624C1E8-1018-4CDF-A5C7-D5BA345883F9}" type="sibTrans" cxnId="{B28B97DF-B366-4204-9737-B0E886E98BD1}">
      <dgm:prSet/>
      <dgm:spPr/>
      <dgm:t>
        <a:bodyPr/>
        <a:lstStyle/>
        <a:p>
          <a:endParaRPr lang="en-US" sz="2000"/>
        </a:p>
      </dgm:t>
    </dgm:pt>
    <dgm:pt modelId="{A6E44781-1DE2-4E17-B350-E36832B5D30C}">
      <dgm:prSet custT="1"/>
      <dgm:spPr/>
      <dgm:t>
        <a:bodyPr/>
        <a:lstStyle/>
        <a:p>
          <a:pPr>
            <a:lnSpc>
              <a:spcPct val="100000"/>
            </a:lnSpc>
          </a:pPr>
          <a:r>
            <a:rPr lang="en-IN" sz="1600" b="1"/>
            <a:t>To assess realistic time lines needed for the final disposal of newly instituted cases relating to different jurisdictions.</a:t>
          </a:r>
          <a:endParaRPr lang="en-US" sz="1600"/>
        </a:p>
      </dgm:t>
    </dgm:pt>
    <dgm:pt modelId="{93125074-0109-451D-BFB5-0C9C7BB9F8AE}" type="parTrans" cxnId="{BA82DE1C-30FA-450C-AD69-3FFD9B680D46}">
      <dgm:prSet/>
      <dgm:spPr/>
      <dgm:t>
        <a:bodyPr/>
        <a:lstStyle/>
        <a:p>
          <a:endParaRPr lang="en-US" sz="2000"/>
        </a:p>
      </dgm:t>
    </dgm:pt>
    <dgm:pt modelId="{906647DE-5A51-4E93-8350-3B81E5A918E5}" type="sibTrans" cxnId="{BA82DE1C-30FA-450C-AD69-3FFD9B680D46}">
      <dgm:prSet/>
      <dgm:spPr/>
      <dgm:t>
        <a:bodyPr/>
        <a:lstStyle/>
        <a:p>
          <a:endParaRPr lang="en-US" sz="2000"/>
        </a:p>
      </dgm:t>
    </dgm:pt>
    <dgm:pt modelId="{FB4AF976-BC9D-493F-9200-6B8CDDB5952F}">
      <dgm:prSet custT="1"/>
      <dgm:spPr/>
      <dgm:t>
        <a:bodyPr/>
        <a:lstStyle/>
        <a:p>
          <a:pPr>
            <a:lnSpc>
              <a:spcPct val="100000"/>
            </a:lnSpc>
          </a:pPr>
          <a:r>
            <a:rPr lang="en-IN" sz="1600" b="1"/>
            <a:t>To stipulate norms designating the acceptable or tolerable time schedules for disposal of different types of cases.</a:t>
          </a:r>
          <a:endParaRPr lang="en-US" sz="1600"/>
        </a:p>
      </dgm:t>
    </dgm:pt>
    <dgm:pt modelId="{085AD65E-A99D-4F68-B7CB-1FF5E9638509}" type="parTrans" cxnId="{6FBCB076-A8EB-447A-A4FB-3E0093F75775}">
      <dgm:prSet/>
      <dgm:spPr/>
      <dgm:t>
        <a:bodyPr/>
        <a:lstStyle/>
        <a:p>
          <a:endParaRPr lang="en-US" sz="2000"/>
        </a:p>
      </dgm:t>
    </dgm:pt>
    <dgm:pt modelId="{C61EBEC5-F90B-4180-879B-2E3F51399A9F}" type="sibTrans" cxnId="{6FBCB076-A8EB-447A-A4FB-3E0093F75775}">
      <dgm:prSet/>
      <dgm:spPr/>
      <dgm:t>
        <a:bodyPr/>
        <a:lstStyle/>
        <a:p>
          <a:endParaRPr lang="en-US" sz="2000"/>
        </a:p>
      </dgm:t>
    </dgm:pt>
    <dgm:pt modelId="{72F45C89-0EF0-4664-B856-848022880FC1}">
      <dgm:prSet custT="1"/>
      <dgm:spPr/>
      <dgm:t>
        <a:bodyPr/>
        <a:lstStyle/>
        <a:p>
          <a:pPr>
            <a:lnSpc>
              <a:spcPct val="100000"/>
            </a:lnSpc>
          </a:pPr>
          <a:r>
            <a:rPr lang="en-IN" sz="1600" b="1"/>
            <a:t>To assess the realistic time lines required for various stages of the ‘flow of cases’ in different jurisdictions.</a:t>
          </a:r>
          <a:endParaRPr lang="en-US" sz="1600"/>
        </a:p>
      </dgm:t>
    </dgm:pt>
    <dgm:pt modelId="{1A9F1C0B-B172-44DD-BC86-772CE5399A25}" type="parTrans" cxnId="{256FFCAB-B239-4688-8D2F-B9067BD38161}">
      <dgm:prSet/>
      <dgm:spPr/>
      <dgm:t>
        <a:bodyPr/>
        <a:lstStyle/>
        <a:p>
          <a:endParaRPr lang="en-US" sz="2000"/>
        </a:p>
      </dgm:t>
    </dgm:pt>
    <dgm:pt modelId="{95A7B67F-7EAB-4780-963C-F8B25FC2214A}" type="sibTrans" cxnId="{256FFCAB-B239-4688-8D2F-B9067BD38161}">
      <dgm:prSet/>
      <dgm:spPr/>
      <dgm:t>
        <a:bodyPr/>
        <a:lstStyle/>
        <a:p>
          <a:endParaRPr lang="en-US" sz="2000"/>
        </a:p>
      </dgm:t>
    </dgm:pt>
    <dgm:pt modelId="{BE956120-4469-4B40-89E4-BABF455C8008}">
      <dgm:prSet custT="1"/>
      <dgm:spPr/>
      <dgm:t>
        <a:bodyPr/>
        <a:lstStyle/>
        <a:p>
          <a:pPr>
            <a:lnSpc>
              <a:spcPct val="100000"/>
            </a:lnSpc>
          </a:pPr>
          <a:r>
            <a:rPr lang="en-IN" sz="1600" b="1"/>
            <a:t>To appreciate the variables involved in filing and institution patterns and mapping the nature of litigation in different jurisdictions in different District Courts.</a:t>
          </a:r>
          <a:endParaRPr lang="en-US" sz="1600"/>
        </a:p>
      </dgm:t>
    </dgm:pt>
    <dgm:pt modelId="{1E7C79D5-763B-42ED-893C-BFDA2B88E252}" type="parTrans" cxnId="{1ADC6440-34B2-4E2E-8398-FDEC9921648B}">
      <dgm:prSet/>
      <dgm:spPr/>
      <dgm:t>
        <a:bodyPr/>
        <a:lstStyle/>
        <a:p>
          <a:endParaRPr lang="en-US" sz="2000"/>
        </a:p>
      </dgm:t>
    </dgm:pt>
    <dgm:pt modelId="{B9F254E3-DA6A-4281-83BF-0C1C0FB322AC}" type="sibTrans" cxnId="{1ADC6440-34B2-4E2E-8398-FDEC9921648B}">
      <dgm:prSet/>
      <dgm:spPr/>
      <dgm:t>
        <a:bodyPr/>
        <a:lstStyle/>
        <a:p>
          <a:endParaRPr lang="en-US" sz="2000"/>
        </a:p>
      </dgm:t>
    </dgm:pt>
    <dgm:pt modelId="{C78DE630-57CA-47CC-BB7B-EBEF3C947B65}" type="pres">
      <dgm:prSet presAssocID="{E17191A0-9556-4B10-B1B7-F3E74551B163}" presName="root" presStyleCnt="0">
        <dgm:presLayoutVars>
          <dgm:dir/>
          <dgm:resizeHandles val="exact"/>
        </dgm:presLayoutVars>
      </dgm:prSet>
      <dgm:spPr/>
    </dgm:pt>
    <dgm:pt modelId="{EC49FAA7-C86F-4B0E-A353-2F0C932D442B}" type="pres">
      <dgm:prSet presAssocID="{2EB85A7A-E2D4-4DA3-82EB-D2EC2042790A}" presName="compNode" presStyleCnt="0"/>
      <dgm:spPr/>
    </dgm:pt>
    <dgm:pt modelId="{318506DA-8C81-4A1F-8EBC-D155020CC6B2}" type="pres">
      <dgm:prSet presAssocID="{2EB85A7A-E2D4-4DA3-82EB-D2EC2042790A}" presName="bgRect" presStyleLbl="bgShp" presStyleIdx="0" presStyleCnt="6"/>
      <dgm:spPr/>
    </dgm:pt>
    <dgm:pt modelId="{D6CAF31A-865B-4259-9791-87A6D68F9911}" type="pres">
      <dgm:prSet presAssocID="{2EB85A7A-E2D4-4DA3-82EB-D2EC2042790A}" presName="iconRect" presStyleLbl="node1" presStyleIdx="0" presStyleCnt="6"/>
      <dgm:spPr>
        <a:blipFill>
          <a:blip xmlns:r="http://schemas.openxmlformats.org/officeDocument/2006/relationships" r:embed="rId1">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cales of justice"/>
        </a:ext>
      </dgm:extLst>
    </dgm:pt>
    <dgm:pt modelId="{F81FF9CB-369B-4B7E-8B3D-6B6093778553}" type="pres">
      <dgm:prSet presAssocID="{2EB85A7A-E2D4-4DA3-82EB-D2EC2042790A}" presName="spaceRect" presStyleCnt="0"/>
      <dgm:spPr/>
    </dgm:pt>
    <dgm:pt modelId="{7F0D17E3-0999-4193-8714-8719064A8D69}" type="pres">
      <dgm:prSet presAssocID="{2EB85A7A-E2D4-4DA3-82EB-D2EC2042790A}" presName="parTx" presStyleLbl="revTx" presStyleIdx="0" presStyleCnt="6">
        <dgm:presLayoutVars>
          <dgm:chMax val="0"/>
          <dgm:chPref val="0"/>
        </dgm:presLayoutVars>
      </dgm:prSet>
      <dgm:spPr/>
    </dgm:pt>
    <dgm:pt modelId="{EF688414-0973-4ADD-A172-E7B99282DFAD}" type="pres">
      <dgm:prSet presAssocID="{36FADE06-90DB-4B35-A642-D87F43BEE4F0}" presName="sibTrans" presStyleCnt="0"/>
      <dgm:spPr/>
    </dgm:pt>
    <dgm:pt modelId="{E623741A-8242-4CDF-B40D-5697F9999460}" type="pres">
      <dgm:prSet presAssocID="{E0404A0C-E3BE-4031-8351-F873EF4E5688}" presName="compNode" presStyleCnt="0"/>
      <dgm:spPr/>
    </dgm:pt>
    <dgm:pt modelId="{BCED3D9A-CAD8-47CE-A429-8DAC3786B120}" type="pres">
      <dgm:prSet presAssocID="{E0404A0C-E3BE-4031-8351-F873EF4E5688}" presName="bgRect" presStyleLbl="bgShp" presStyleIdx="1" presStyleCnt="6"/>
      <dgm:spPr/>
    </dgm:pt>
    <dgm:pt modelId="{D2FDD28E-2DBE-44CE-96BD-6652A1CFE3BF}" type="pres">
      <dgm:prSet presAssocID="{E0404A0C-E3BE-4031-8351-F873EF4E568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A4B23E72-00EA-4B9C-814D-3CBB03B759E8}" type="pres">
      <dgm:prSet presAssocID="{E0404A0C-E3BE-4031-8351-F873EF4E5688}" presName="spaceRect" presStyleCnt="0"/>
      <dgm:spPr/>
    </dgm:pt>
    <dgm:pt modelId="{22532C52-1BF0-4E29-B940-FE88B73760AB}" type="pres">
      <dgm:prSet presAssocID="{E0404A0C-E3BE-4031-8351-F873EF4E5688}" presName="parTx" presStyleLbl="revTx" presStyleIdx="1" presStyleCnt="6">
        <dgm:presLayoutVars>
          <dgm:chMax val="0"/>
          <dgm:chPref val="0"/>
        </dgm:presLayoutVars>
      </dgm:prSet>
      <dgm:spPr/>
    </dgm:pt>
    <dgm:pt modelId="{67F748A5-B708-44C6-8EF5-3979E62E505F}" type="pres">
      <dgm:prSet presAssocID="{4624C1E8-1018-4CDF-A5C7-D5BA345883F9}" presName="sibTrans" presStyleCnt="0"/>
      <dgm:spPr/>
    </dgm:pt>
    <dgm:pt modelId="{C8BB7E7E-DAFF-4481-A72E-8B65C9C1C3F8}" type="pres">
      <dgm:prSet presAssocID="{A6E44781-1DE2-4E17-B350-E36832B5D30C}" presName="compNode" presStyleCnt="0"/>
      <dgm:spPr/>
    </dgm:pt>
    <dgm:pt modelId="{1884BB85-DA3D-4A61-B616-524138602292}" type="pres">
      <dgm:prSet presAssocID="{A6E44781-1DE2-4E17-B350-E36832B5D30C}" presName="bgRect" presStyleLbl="bgShp" presStyleIdx="2" presStyleCnt="6"/>
      <dgm:spPr/>
    </dgm:pt>
    <dgm:pt modelId="{AAAE1ABF-2C11-4E8C-B760-0EAD63426BD7}" type="pres">
      <dgm:prSet presAssocID="{A6E44781-1DE2-4E17-B350-E36832B5D30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CA095A78-01AD-4E5E-A27D-301C10CC9DEC}" type="pres">
      <dgm:prSet presAssocID="{A6E44781-1DE2-4E17-B350-E36832B5D30C}" presName="spaceRect" presStyleCnt="0"/>
      <dgm:spPr/>
    </dgm:pt>
    <dgm:pt modelId="{94BC795F-CAB9-4C99-8B4F-4A430E5C9DA7}" type="pres">
      <dgm:prSet presAssocID="{A6E44781-1DE2-4E17-B350-E36832B5D30C}" presName="parTx" presStyleLbl="revTx" presStyleIdx="2" presStyleCnt="6">
        <dgm:presLayoutVars>
          <dgm:chMax val="0"/>
          <dgm:chPref val="0"/>
        </dgm:presLayoutVars>
      </dgm:prSet>
      <dgm:spPr/>
    </dgm:pt>
    <dgm:pt modelId="{A21477DF-12F2-450E-B94F-AD3E1212ECC7}" type="pres">
      <dgm:prSet presAssocID="{906647DE-5A51-4E93-8350-3B81E5A918E5}" presName="sibTrans" presStyleCnt="0"/>
      <dgm:spPr/>
    </dgm:pt>
    <dgm:pt modelId="{E0C456F8-8EBF-4AEA-A2CA-EC717A191AE7}" type="pres">
      <dgm:prSet presAssocID="{FB4AF976-BC9D-493F-9200-6B8CDDB5952F}" presName="compNode" presStyleCnt="0"/>
      <dgm:spPr/>
    </dgm:pt>
    <dgm:pt modelId="{E833C550-3D89-4C42-83C4-E05E3F0102CB}" type="pres">
      <dgm:prSet presAssocID="{FB4AF976-BC9D-493F-9200-6B8CDDB5952F}" presName="bgRect" presStyleLbl="bgShp" presStyleIdx="3" presStyleCnt="6"/>
      <dgm:spPr/>
    </dgm:pt>
    <dgm:pt modelId="{40D4AE9B-39A2-4DAC-AA38-645D878154F0}" type="pres">
      <dgm:prSet presAssocID="{FB4AF976-BC9D-493F-9200-6B8CDDB5952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watch"/>
        </a:ext>
      </dgm:extLst>
    </dgm:pt>
    <dgm:pt modelId="{B64C9D45-499D-47A6-8D56-ED1B218895E7}" type="pres">
      <dgm:prSet presAssocID="{FB4AF976-BC9D-493F-9200-6B8CDDB5952F}" presName="spaceRect" presStyleCnt="0"/>
      <dgm:spPr/>
    </dgm:pt>
    <dgm:pt modelId="{BA7F7E4B-66A6-47C9-AA30-7A1DCAD249AF}" type="pres">
      <dgm:prSet presAssocID="{FB4AF976-BC9D-493F-9200-6B8CDDB5952F}" presName="parTx" presStyleLbl="revTx" presStyleIdx="3" presStyleCnt="6">
        <dgm:presLayoutVars>
          <dgm:chMax val="0"/>
          <dgm:chPref val="0"/>
        </dgm:presLayoutVars>
      </dgm:prSet>
      <dgm:spPr/>
    </dgm:pt>
    <dgm:pt modelId="{A89FB418-B38B-4151-B516-9D2CAACCE776}" type="pres">
      <dgm:prSet presAssocID="{C61EBEC5-F90B-4180-879B-2E3F51399A9F}" presName="sibTrans" presStyleCnt="0"/>
      <dgm:spPr/>
    </dgm:pt>
    <dgm:pt modelId="{EE837604-7D8C-4A09-A5CB-A2BF0CDC746E}" type="pres">
      <dgm:prSet presAssocID="{72F45C89-0EF0-4664-B856-848022880FC1}" presName="compNode" presStyleCnt="0"/>
      <dgm:spPr/>
    </dgm:pt>
    <dgm:pt modelId="{B5F4AF93-A97A-444E-81CF-515A8D961F21}" type="pres">
      <dgm:prSet presAssocID="{72F45C89-0EF0-4664-B856-848022880FC1}" presName="bgRect" presStyleLbl="bgShp" presStyleIdx="4" presStyleCnt="6"/>
      <dgm:spPr/>
    </dgm:pt>
    <dgm:pt modelId="{951878BD-64F1-409C-AFFD-A261F2BADE5D}" type="pres">
      <dgm:prSet presAssocID="{72F45C89-0EF0-4664-B856-848022880FC1}" presName="iconRect" presStyleLbl="node1" presStyleIdx="4" presStyleCnt="6"/>
      <dgm:spPr>
        <a:blipFill>
          <a:blip xmlns:r="http://schemas.openxmlformats.org/officeDocument/2006/relationships" r:embed="rId9">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Gavel"/>
        </a:ext>
      </dgm:extLst>
    </dgm:pt>
    <dgm:pt modelId="{118DB187-6A17-4A75-84CA-315745B663C2}" type="pres">
      <dgm:prSet presAssocID="{72F45C89-0EF0-4664-B856-848022880FC1}" presName="spaceRect" presStyleCnt="0"/>
      <dgm:spPr/>
    </dgm:pt>
    <dgm:pt modelId="{BD0834AE-F291-4E87-9057-ED2E569ABA6F}" type="pres">
      <dgm:prSet presAssocID="{72F45C89-0EF0-4664-B856-848022880FC1}" presName="parTx" presStyleLbl="revTx" presStyleIdx="4" presStyleCnt="6">
        <dgm:presLayoutVars>
          <dgm:chMax val="0"/>
          <dgm:chPref val="0"/>
        </dgm:presLayoutVars>
      </dgm:prSet>
      <dgm:spPr/>
    </dgm:pt>
    <dgm:pt modelId="{4F8925D0-0800-4976-A649-E744192C5F29}" type="pres">
      <dgm:prSet presAssocID="{95A7B67F-7EAB-4780-963C-F8B25FC2214A}" presName="sibTrans" presStyleCnt="0"/>
      <dgm:spPr/>
    </dgm:pt>
    <dgm:pt modelId="{1434A7B1-522C-464D-919C-1702776FE115}" type="pres">
      <dgm:prSet presAssocID="{BE956120-4469-4B40-89E4-BABF455C8008}" presName="compNode" presStyleCnt="0"/>
      <dgm:spPr/>
    </dgm:pt>
    <dgm:pt modelId="{4C850EE9-437C-46CD-B045-A72C00AC129A}" type="pres">
      <dgm:prSet presAssocID="{BE956120-4469-4B40-89E4-BABF455C8008}" presName="bgRect" presStyleLbl="bgShp" presStyleIdx="5" presStyleCnt="6"/>
      <dgm:spPr/>
    </dgm:pt>
    <dgm:pt modelId="{B9A683B1-5C25-46E7-9283-4566D1B64281}" type="pres">
      <dgm:prSet presAssocID="{BE956120-4469-4B40-89E4-BABF455C800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Judge"/>
        </a:ext>
      </dgm:extLst>
    </dgm:pt>
    <dgm:pt modelId="{EC81BD08-4CAE-47F8-A135-1966166292DD}" type="pres">
      <dgm:prSet presAssocID="{BE956120-4469-4B40-89E4-BABF455C8008}" presName="spaceRect" presStyleCnt="0"/>
      <dgm:spPr/>
    </dgm:pt>
    <dgm:pt modelId="{5E6A1D98-2547-4172-A951-4AAA3C14380A}" type="pres">
      <dgm:prSet presAssocID="{BE956120-4469-4B40-89E4-BABF455C8008}" presName="parTx" presStyleLbl="revTx" presStyleIdx="5" presStyleCnt="6">
        <dgm:presLayoutVars>
          <dgm:chMax val="0"/>
          <dgm:chPref val="0"/>
        </dgm:presLayoutVars>
      </dgm:prSet>
      <dgm:spPr/>
    </dgm:pt>
  </dgm:ptLst>
  <dgm:cxnLst>
    <dgm:cxn modelId="{39E7830B-C4E4-4701-9B36-C6B43BEF5905}" type="presOf" srcId="{A6E44781-1DE2-4E17-B350-E36832B5D30C}" destId="{94BC795F-CAB9-4C99-8B4F-4A430E5C9DA7}" srcOrd="0" destOrd="0" presId="urn:microsoft.com/office/officeart/2018/2/layout/IconVerticalSolidList"/>
    <dgm:cxn modelId="{BA82DE1C-30FA-450C-AD69-3FFD9B680D46}" srcId="{E17191A0-9556-4B10-B1B7-F3E74551B163}" destId="{A6E44781-1DE2-4E17-B350-E36832B5D30C}" srcOrd="2" destOrd="0" parTransId="{93125074-0109-451D-BFB5-0C9C7BB9F8AE}" sibTransId="{906647DE-5A51-4E93-8350-3B81E5A918E5}"/>
    <dgm:cxn modelId="{E2EB411E-5777-4BC7-B345-F01798C47DF0}" type="presOf" srcId="{FB4AF976-BC9D-493F-9200-6B8CDDB5952F}" destId="{BA7F7E4B-66A6-47C9-AA30-7A1DCAD249AF}" srcOrd="0" destOrd="0" presId="urn:microsoft.com/office/officeart/2018/2/layout/IconVerticalSolidList"/>
    <dgm:cxn modelId="{FDEF771F-90CC-4082-8C4D-842DEF18E175}" type="presOf" srcId="{BE956120-4469-4B40-89E4-BABF455C8008}" destId="{5E6A1D98-2547-4172-A951-4AAA3C14380A}" srcOrd="0" destOrd="0" presId="urn:microsoft.com/office/officeart/2018/2/layout/IconVerticalSolidList"/>
    <dgm:cxn modelId="{1ADC6440-34B2-4E2E-8398-FDEC9921648B}" srcId="{E17191A0-9556-4B10-B1B7-F3E74551B163}" destId="{BE956120-4469-4B40-89E4-BABF455C8008}" srcOrd="5" destOrd="0" parTransId="{1E7C79D5-763B-42ED-893C-BFDA2B88E252}" sibTransId="{B9F254E3-DA6A-4281-83BF-0C1C0FB322AC}"/>
    <dgm:cxn modelId="{BC185246-1194-4AA2-B99D-3F4F01D8D57C}" srcId="{E17191A0-9556-4B10-B1B7-F3E74551B163}" destId="{2EB85A7A-E2D4-4DA3-82EB-D2EC2042790A}" srcOrd="0" destOrd="0" parTransId="{7A848D34-A547-49A6-A278-908EFE941BA7}" sibTransId="{36FADE06-90DB-4B35-A642-D87F43BEE4F0}"/>
    <dgm:cxn modelId="{001CB351-F029-41F2-BA9C-F9F4F2839B87}" type="presOf" srcId="{2EB85A7A-E2D4-4DA3-82EB-D2EC2042790A}" destId="{7F0D17E3-0999-4193-8714-8719064A8D69}" srcOrd="0" destOrd="0" presId="urn:microsoft.com/office/officeart/2018/2/layout/IconVerticalSolidList"/>
    <dgm:cxn modelId="{6FBCB076-A8EB-447A-A4FB-3E0093F75775}" srcId="{E17191A0-9556-4B10-B1B7-F3E74551B163}" destId="{FB4AF976-BC9D-493F-9200-6B8CDDB5952F}" srcOrd="3" destOrd="0" parTransId="{085AD65E-A99D-4F68-B7CB-1FF5E9638509}" sibTransId="{C61EBEC5-F90B-4180-879B-2E3F51399A9F}"/>
    <dgm:cxn modelId="{B12C247A-D573-45EF-918D-F95ECB72BA6A}" type="presOf" srcId="{E0404A0C-E3BE-4031-8351-F873EF4E5688}" destId="{22532C52-1BF0-4E29-B940-FE88B73760AB}" srcOrd="0" destOrd="0" presId="urn:microsoft.com/office/officeart/2018/2/layout/IconVerticalSolidList"/>
    <dgm:cxn modelId="{9BC2F18C-92B8-484A-93D1-F77BC3F326B4}" type="presOf" srcId="{72F45C89-0EF0-4664-B856-848022880FC1}" destId="{BD0834AE-F291-4E87-9057-ED2E569ABA6F}" srcOrd="0" destOrd="0" presId="urn:microsoft.com/office/officeart/2018/2/layout/IconVerticalSolidList"/>
    <dgm:cxn modelId="{256FFCAB-B239-4688-8D2F-B9067BD38161}" srcId="{E17191A0-9556-4B10-B1B7-F3E74551B163}" destId="{72F45C89-0EF0-4664-B856-848022880FC1}" srcOrd="4" destOrd="0" parTransId="{1A9F1C0B-B172-44DD-BC86-772CE5399A25}" sibTransId="{95A7B67F-7EAB-4780-963C-F8B25FC2214A}"/>
    <dgm:cxn modelId="{0D4F35C9-6A1B-436E-8D27-24DBE657FADD}" type="presOf" srcId="{E17191A0-9556-4B10-B1B7-F3E74551B163}" destId="{C78DE630-57CA-47CC-BB7B-EBEF3C947B65}" srcOrd="0" destOrd="0" presId="urn:microsoft.com/office/officeart/2018/2/layout/IconVerticalSolidList"/>
    <dgm:cxn modelId="{B28B97DF-B366-4204-9737-B0E886E98BD1}" srcId="{E17191A0-9556-4B10-B1B7-F3E74551B163}" destId="{E0404A0C-E3BE-4031-8351-F873EF4E5688}" srcOrd="1" destOrd="0" parTransId="{F67DA39B-EBCC-4F72-8518-7E28CAC51662}" sibTransId="{4624C1E8-1018-4CDF-A5C7-D5BA345883F9}"/>
    <dgm:cxn modelId="{99EF5259-43A2-4F21-A364-9724EF09F3EE}" type="presParOf" srcId="{C78DE630-57CA-47CC-BB7B-EBEF3C947B65}" destId="{EC49FAA7-C86F-4B0E-A353-2F0C932D442B}" srcOrd="0" destOrd="0" presId="urn:microsoft.com/office/officeart/2018/2/layout/IconVerticalSolidList"/>
    <dgm:cxn modelId="{16D6FC94-6E1D-444F-BB51-A19DB07D5D90}" type="presParOf" srcId="{EC49FAA7-C86F-4B0E-A353-2F0C932D442B}" destId="{318506DA-8C81-4A1F-8EBC-D155020CC6B2}" srcOrd="0" destOrd="0" presId="urn:microsoft.com/office/officeart/2018/2/layout/IconVerticalSolidList"/>
    <dgm:cxn modelId="{D1BAED83-A08D-4F19-A15E-0096E6EA68C6}" type="presParOf" srcId="{EC49FAA7-C86F-4B0E-A353-2F0C932D442B}" destId="{D6CAF31A-865B-4259-9791-87A6D68F9911}" srcOrd="1" destOrd="0" presId="urn:microsoft.com/office/officeart/2018/2/layout/IconVerticalSolidList"/>
    <dgm:cxn modelId="{09D80989-B050-49EF-B077-2A191C416DDC}" type="presParOf" srcId="{EC49FAA7-C86F-4B0E-A353-2F0C932D442B}" destId="{F81FF9CB-369B-4B7E-8B3D-6B6093778553}" srcOrd="2" destOrd="0" presId="urn:microsoft.com/office/officeart/2018/2/layout/IconVerticalSolidList"/>
    <dgm:cxn modelId="{8BC6FFE6-303D-469C-87AA-E55BE0035F16}" type="presParOf" srcId="{EC49FAA7-C86F-4B0E-A353-2F0C932D442B}" destId="{7F0D17E3-0999-4193-8714-8719064A8D69}" srcOrd="3" destOrd="0" presId="urn:microsoft.com/office/officeart/2018/2/layout/IconVerticalSolidList"/>
    <dgm:cxn modelId="{DF5C1D34-990C-4D96-A8A1-60B644EAA952}" type="presParOf" srcId="{C78DE630-57CA-47CC-BB7B-EBEF3C947B65}" destId="{EF688414-0973-4ADD-A172-E7B99282DFAD}" srcOrd="1" destOrd="0" presId="urn:microsoft.com/office/officeart/2018/2/layout/IconVerticalSolidList"/>
    <dgm:cxn modelId="{493A9EAC-01E1-4146-90F4-5082A31C9A2F}" type="presParOf" srcId="{C78DE630-57CA-47CC-BB7B-EBEF3C947B65}" destId="{E623741A-8242-4CDF-B40D-5697F9999460}" srcOrd="2" destOrd="0" presId="urn:microsoft.com/office/officeart/2018/2/layout/IconVerticalSolidList"/>
    <dgm:cxn modelId="{C2BBF3C3-B7E9-47CD-BF89-9DBAE29D5EF7}" type="presParOf" srcId="{E623741A-8242-4CDF-B40D-5697F9999460}" destId="{BCED3D9A-CAD8-47CE-A429-8DAC3786B120}" srcOrd="0" destOrd="0" presId="urn:microsoft.com/office/officeart/2018/2/layout/IconVerticalSolidList"/>
    <dgm:cxn modelId="{6CA19B9E-7B65-4093-9CF3-005CD5736107}" type="presParOf" srcId="{E623741A-8242-4CDF-B40D-5697F9999460}" destId="{D2FDD28E-2DBE-44CE-96BD-6652A1CFE3BF}" srcOrd="1" destOrd="0" presId="urn:microsoft.com/office/officeart/2018/2/layout/IconVerticalSolidList"/>
    <dgm:cxn modelId="{6DAAC6D4-1EC4-47C2-8A1D-7780E060CE91}" type="presParOf" srcId="{E623741A-8242-4CDF-B40D-5697F9999460}" destId="{A4B23E72-00EA-4B9C-814D-3CBB03B759E8}" srcOrd="2" destOrd="0" presId="urn:microsoft.com/office/officeart/2018/2/layout/IconVerticalSolidList"/>
    <dgm:cxn modelId="{E6FFD177-6212-4018-AC2F-97214397C2C6}" type="presParOf" srcId="{E623741A-8242-4CDF-B40D-5697F9999460}" destId="{22532C52-1BF0-4E29-B940-FE88B73760AB}" srcOrd="3" destOrd="0" presId="urn:microsoft.com/office/officeart/2018/2/layout/IconVerticalSolidList"/>
    <dgm:cxn modelId="{333E1C56-2293-4844-9D92-3448356691FA}" type="presParOf" srcId="{C78DE630-57CA-47CC-BB7B-EBEF3C947B65}" destId="{67F748A5-B708-44C6-8EF5-3979E62E505F}" srcOrd="3" destOrd="0" presId="urn:microsoft.com/office/officeart/2018/2/layout/IconVerticalSolidList"/>
    <dgm:cxn modelId="{947BA1C6-6C41-413D-89EE-CF6E6A095C27}" type="presParOf" srcId="{C78DE630-57CA-47CC-BB7B-EBEF3C947B65}" destId="{C8BB7E7E-DAFF-4481-A72E-8B65C9C1C3F8}" srcOrd="4" destOrd="0" presId="urn:microsoft.com/office/officeart/2018/2/layout/IconVerticalSolidList"/>
    <dgm:cxn modelId="{BB3317CF-53C2-434E-8744-731A465F778E}" type="presParOf" srcId="{C8BB7E7E-DAFF-4481-A72E-8B65C9C1C3F8}" destId="{1884BB85-DA3D-4A61-B616-524138602292}" srcOrd="0" destOrd="0" presId="urn:microsoft.com/office/officeart/2018/2/layout/IconVerticalSolidList"/>
    <dgm:cxn modelId="{31646EFF-F4A7-4510-968E-6D8B81716DC5}" type="presParOf" srcId="{C8BB7E7E-DAFF-4481-A72E-8B65C9C1C3F8}" destId="{AAAE1ABF-2C11-4E8C-B760-0EAD63426BD7}" srcOrd="1" destOrd="0" presId="urn:microsoft.com/office/officeart/2018/2/layout/IconVerticalSolidList"/>
    <dgm:cxn modelId="{932B1F35-D1E8-464E-A473-2A31E2EC3060}" type="presParOf" srcId="{C8BB7E7E-DAFF-4481-A72E-8B65C9C1C3F8}" destId="{CA095A78-01AD-4E5E-A27D-301C10CC9DEC}" srcOrd="2" destOrd="0" presId="urn:microsoft.com/office/officeart/2018/2/layout/IconVerticalSolidList"/>
    <dgm:cxn modelId="{14CA2C2C-CE8F-4BC4-AFE7-A2925F0B1E7F}" type="presParOf" srcId="{C8BB7E7E-DAFF-4481-A72E-8B65C9C1C3F8}" destId="{94BC795F-CAB9-4C99-8B4F-4A430E5C9DA7}" srcOrd="3" destOrd="0" presId="urn:microsoft.com/office/officeart/2018/2/layout/IconVerticalSolidList"/>
    <dgm:cxn modelId="{7B3DA295-B53B-4C9D-9B01-7B5ECFEEAF8F}" type="presParOf" srcId="{C78DE630-57CA-47CC-BB7B-EBEF3C947B65}" destId="{A21477DF-12F2-450E-B94F-AD3E1212ECC7}" srcOrd="5" destOrd="0" presId="urn:microsoft.com/office/officeart/2018/2/layout/IconVerticalSolidList"/>
    <dgm:cxn modelId="{20421A2B-2259-4D98-8C63-CC5CD4A4031F}" type="presParOf" srcId="{C78DE630-57CA-47CC-BB7B-EBEF3C947B65}" destId="{E0C456F8-8EBF-4AEA-A2CA-EC717A191AE7}" srcOrd="6" destOrd="0" presId="urn:microsoft.com/office/officeart/2018/2/layout/IconVerticalSolidList"/>
    <dgm:cxn modelId="{8133941E-BA9B-4BF7-A7FB-86A6A301997B}" type="presParOf" srcId="{E0C456F8-8EBF-4AEA-A2CA-EC717A191AE7}" destId="{E833C550-3D89-4C42-83C4-E05E3F0102CB}" srcOrd="0" destOrd="0" presId="urn:microsoft.com/office/officeart/2018/2/layout/IconVerticalSolidList"/>
    <dgm:cxn modelId="{8187D97F-0591-4F95-83CB-BA3A86A7D098}" type="presParOf" srcId="{E0C456F8-8EBF-4AEA-A2CA-EC717A191AE7}" destId="{40D4AE9B-39A2-4DAC-AA38-645D878154F0}" srcOrd="1" destOrd="0" presId="urn:microsoft.com/office/officeart/2018/2/layout/IconVerticalSolidList"/>
    <dgm:cxn modelId="{50DABFE8-A039-4DAB-A6E9-54E6BF3CEA53}" type="presParOf" srcId="{E0C456F8-8EBF-4AEA-A2CA-EC717A191AE7}" destId="{B64C9D45-499D-47A6-8D56-ED1B218895E7}" srcOrd="2" destOrd="0" presId="urn:microsoft.com/office/officeart/2018/2/layout/IconVerticalSolidList"/>
    <dgm:cxn modelId="{764F718F-C1FE-4AA1-962F-EE8F9F4B2D1B}" type="presParOf" srcId="{E0C456F8-8EBF-4AEA-A2CA-EC717A191AE7}" destId="{BA7F7E4B-66A6-47C9-AA30-7A1DCAD249AF}" srcOrd="3" destOrd="0" presId="urn:microsoft.com/office/officeart/2018/2/layout/IconVerticalSolidList"/>
    <dgm:cxn modelId="{7ECAB8D1-E9D1-43F9-8C96-E5C063BAA738}" type="presParOf" srcId="{C78DE630-57CA-47CC-BB7B-EBEF3C947B65}" destId="{A89FB418-B38B-4151-B516-9D2CAACCE776}" srcOrd="7" destOrd="0" presId="urn:microsoft.com/office/officeart/2018/2/layout/IconVerticalSolidList"/>
    <dgm:cxn modelId="{5B8BC484-9472-4575-8369-AA8A5A95B37B}" type="presParOf" srcId="{C78DE630-57CA-47CC-BB7B-EBEF3C947B65}" destId="{EE837604-7D8C-4A09-A5CB-A2BF0CDC746E}" srcOrd="8" destOrd="0" presId="urn:microsoft.com/office/officeart/2018/2/layout/IconVerticalSolidList"/>
    <dgm:cxn modelId="{433093F1-6601-4E4D-A577-7E3262352504}" type="presParOf" srcId="{EE837604-7D8C-4A09-A5CB-A2BF0CDC746E}" destId="{B5F4AF93-A97A-444E-81CF-515A8D961F21}" srcOrd="0" destOrd="0" presId="urn:microsoft.com/office/officeart/2018/2/layout/IconVerticalSolidList"/>
    <dgm:cxn modelId="{F80733D3-9847-4107-8B9F-D7F827CFDCDB}" type="presParOf" srcId="{EE837604-7D8C-4A09-A5CB-A2BF0CDC746E}" destId="{951878BD-64F1-409C-AFFD-A261F2BADE5D}" srcOrd="1" destOrd="0" presId="urn:microsoft.com/office/officeart/2018/2/layout/IconVerticalSolidList"/>
    <dgm:cxn modelId="{13842716-A0D9-4B05-B47C-DC5B47D43806}" type="presParOf" srcId="{EE837604-7D8C-4A09-A5CB-A2BF0CDC746E}" destId="{118DB187-6A17-4A75-84CA-315745B663C2}" srcOrd="2" destOrd="0" presId="urn:microsoft.com/office/officeart/2018/2/layout/IconVerticalSolidList"/>
    <dgm:cxn modelId="{BD6FADF3-85F4-4D88-B935-A89EB14B7EA6}" type="presParOf" srcId="{EE837604-7D8C-4A09-A5CB-A2BF0CDC746E}" destId="{BD0834AE-F291-4E87-9057-ED2E569ABA6F}" srcOrd="3" destOrd="0" presId="urn:microsoft.com/office/officeart/2018/2/layout/IconVerticalSolidList"/>
    <dgm:cxn modelId="{7AB410E4-0BA9-4F1F-B2BF-4B4CD3A780FA}" type="presParOf" srcId="{C78DE630-57CA-47CC-BB7B-EBEF3C947B65}" destId="{4F8925D0-0800-4976-A649-E744192C5F29}" srcOrd="9" destOrd="0" presId="urn:microsoft.com/office/officeart/2018/2/layout/IconVerticalSolidList"/>
    <dgm:cxn modelId="{00C93FE4-0C70-491E-9C8E-502C61046D2F}" type="presParOf" srcId="{C78DE630-57CA-47CC-BB7B-EBEF3C947B65}" destId="{1434A7B1-522C-464D-919C-1702776FE115}" srcOrd="10" destOrd="0" presId="urn:microsoft.com/office/officeart/2018/2/layout/IconVerticalSolidList"/>
    <dgm:cxn modelId="{09D6703C-3EC6-4D44-897F-E4B02948DD10}" type="presParOf" srcId="{1434A7B1-522C-464D-919C-1702776FE115}" destId="{4C850EE9-437C-46CD-B045-A72C00AC129A}" srcOrd="0" destOrd="0" presId="urn:microsoft.com/office/officeart/2018/2/layout/IconVerticalSolidList"/>
    <dgm:cxn modelId="{9532617F-DD83-4B7F-A28C-BE9DB8D1E568}" type="presParOf" srcId="{1434A7B1-522C-464D-919C-1702776FE115}" destId="{B9A683B1-5C25-46E7-9283-4566D1B64281}" srcOrd="1" destOrd="0" presId="urn:microsoft.com/office/officeart/2018/2/layout/IconVerticalSolidList"/>
    <dgm:cxn modelId="{DFC1722C-1D43-4F90-960F-F9BCA5DC1D10}" type="presParOf" srcId="{1434A7B1-522C-464D-919C-1702776FE115}" destId="{EC81BD08-4CAE-47F8-A135-1966166292DD}" srcOrd="2" destOrd="0" presId="urn:microsoft.com/office/officeart/2018/2/layout/IconVerticalSolidList"/>
    <dgm:cxn modelId="{CD235F91-D9A5-4171-8C90-DCAB0331BBE1}" type="presParOf" srcId="{1434A7B1-522C-464D-919C-1702776FE115}" destId="{5E6A1D98-2547-4172-A951-4AAA3C14380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DDF52F-0192-49D8-9EFA-906F4416F7D1}"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F17D06F7-7E16-4DC5-BBDF-273C3EEB90C6}">
      <dgm:prSet custT="1"/>
      <dgm:spPr/>
      <dgm:t>
        <a:bodyPr/>
        <a:lstStyle/>
        <a:p>
          <a:pPr>
            <a:defRPr cap="all"/>
          </a:pPr>
          <a:r>
            <a:rPr lang="en-IN" sz="1400" dirty="0"/>
            <a:t>DAKSH has been associated with the project since April 2017</a:t>
          </a:r>
          <a:endParaRPr lang="en-US" sz="1400" dirty="0"/>
        </a:p>
      </dgm:t>
    </dgm:pt>
    <dgm:pt modelId="{ABEBB309-FDBE-40A8-A295-FFF1A0D7D70A}" type="parTrans" cxnId="{84B232D7-3ADA-4848-BFF9-71FC38E0B547}">
      <dgm:prSet/>
      <dgm:spPr/>
      <dgm:t>
        <a:bodyPr/>
        <a:lstStyle/>
        <a:p>
          <a:endParaRPr lang="en-US" sz="2400"/>
        </a:p>
      </dgm:t>
    </dgm:pt>
    <dgm:pt modelId="{DECF345B-2CF5-4A11-A284-D912CE2D7190}" type="sibTrans" cxnId="{84B232D7-3ADA-4848-BFF9-71FC38E0B547}">
      <dgm:prSet/>
      <dgm:spPr/>
      <dgm:t>
        <a:bodyPr/>
        <a:lstStyle/>
        <a:p>
          <a:endParaRPr lang="en-US" sz="2400"/>
        </a:p>
      </dgm:t>
    </dgm:pt>
    <dgm:pt modelId="{547A1937-C402-456C-B4F6-D03E8DAAC517}">
      <dgm:prSet custT="1"/>
      <dgm:spPr/>
      <dgm:t>
        <a:bodyPr/>
        <a:lstStyle/>
        <a:p>
          <a:pPr>
            <a:defRPr cap="all"/>
          </a:pPr>
          <a:r>
            <a:rPr lang="en-IN" sz="1400" dirty="0"/>
            <a:t>To ease the data collection process, DAKSH developed an online tool, “Court Log”</a:t>
          </a:r>
          <a:endParaRPr lang="en-US" sz="1400" dirty="0"/>
        </a:p>
      </dgm:t>
    </dgm:pt>
    <dgm:pt modelId="{37714E93-8A0E-41FA-8ECF-5798B211767E}" type="parTrans" cxnId="{D103545A-4D43-4194-9641-AFCC57CAD26F}">
      <dgm:prSet/>
      <dgm:spPr/>
      <dgm:t>
        <a:bodyPr/>
        <a:lstStyle/>
        <a:p>
          <a:endParaRPr lang="en-US" sz="2400"/>
        </a:p>
      </dgm:t>
    </dgm:pt>
    <dgm:pt modelId="{1A0292D4-B8EB-46F2-8B34-58304292A1D1}" type="sibTrans" cxnId="{D103545A-4D43-4194-9641-AFCC57CAD26F}">
      <dgm:prSet/>
      <dgm:spPr/>
      <dgm:t>
        <a:bodyPr/>
        <a:lstStyle/>
        <a:p>
          <a:endParaRPr lang="en-US" sz="2400"/>
        </a:p>
      </dgm:t>
    </dgm:pt>
    <dgm:pt modelId="{E00E40D7-C270-4602-A3D2-065941EBFDB4}">
      <dgm:prSet custT="1"/>
      <dgm:spPr/>
      <dgm:t>
        <a:bodyPr/>
        <a:lstStyle/>
        <a:p>
          <a:pPr>
            <a:defRPr cap="all"/>
          </a:pPr>
          <a:r>
            <a:rPr lang="en-IN" sz="1400" dirty="0"/>
            <a:t>The app helped in recording time spent per hearing, Reasons for adjournments and various outcomes of a hearing through a drop down list.</a:t>
          </a:r>
          <a:endParaRPr lang="en-US" sz="1400" dirty="0"/>
        </a:p>
      </dgm:t>
    </dgm:pt>
    <dgm:pt modelId="{9A736F56-5C31-4D0E-B9B0-2CCC0DC26BB3}" type="parTrans" cxnId="{59AB8F5B-47AC-4B11-8947-5A1CC6B782D6}">
      <dgm:prSet/>
      <dgm:spPr/>
      <dgm:t>
        <a:bodyPr/>
        <a:lstStyle/>
        <a:p>
          <a:endParaRPr lang="en-US" sz="2400"/>
        </a:p>
      </dgm:t>
    </dgm:pt>
    <dgm:pt modelId="{F69139E9-38BA-4F24-B5B6-7E2594E7362F}" type="sibTrans" cxnId="{59AB8F5B-47AC-4B11-8947-5A1CC6B782D6}">
      <dgm:prSet/>
      <dgm:spPr/>
      <dgm:t>
        <a:bodyPr/>
        <a:lstStyle/>
        <a:p>
          <a:endParaRPr lang="en-US" sz="2400"/>
        </a:p>
      </dgm:t>
    </dgm:pt>
    <dgm:pt modelId="{95522DBC-F297-44ED-A428-8CB38EF7B1B6}">
      <dgm:prSet custT="1"/>
      <dgm:spPr/>
      <dgm:t>
        <a:bodyPr/>
        <a:lstStyle/>
        <a:p>
          <a:pPr>
            <a:defRPr cap="all"/>
          </a:pPr>
          <a:r>
            <a:rPr lang="en-IN" sz="1400" dirty="0"/>
            <a:t>Dashboards were set up for each of the courts for quick analysis and contained a summary of the work done by the judges on the previous day.  </a:t>
          </a:r>
          <a:endParaRPr lang="en-US" sz="1400" dirty="0"/>
        </a:p>
      </dgm:t>
    </dgm:pt>
    <dgm:pt modelId="{73994F3E-9CD2-452E-B2D4-C2C77C3CDD9C}" type="parTrans" cxnId="{B11F7CAB-C616-4B9D-950F-EB4522F5317A}">
      <dgm:prSet/>
      <dgm:spPr/>
      <dgm:t>
        <a:bodyPr/>
        <a:lstStyle/>
        <a:p>
          <a:endParaRPr lang="en-US" sz="2400"/>
        </a:p>
      </dgm:t>
    </dgm:pt>
    <dgm:pt modelId="{6BC3B00D-82FD-4730-B0E2-1B4FEB78D08E}" type="sibTrans" cxnId="{B11F7CAB-C616-4B9D-950F-EB4522F5317A}">
      <dgm:prSet/>
      <dgm:spPr/>
      <dgm:t>
        <a:bodyPr/>
        <a:lstStyle/>
        <a:p>
          <a:endParaRPr lang="en-US" sz="2400"/>
        </a:p>
      </dgm:t>
    </dgm:pt>
    <dgm:pt modelId="{CC410466-584E-41D1-B0CE-2E16CD6870C3}">
      <dgm:prSet custT="1"/>
      <dgm:spPr/>
      <dgm:t>
        <a:bodyPr/>
        <a:lstStyle/>
        <a:p>
          <a:pPr>
            <a:defRPr cap="all"/>
          </a:pPr>
          <a:r>
            <a:rPr lang="en-IN" sz="1400"/>
            <a:t>Data was entered by the court staff on a daily basis. Court staff were trained by the DAKSH representatives.</a:t>
          </a:r>
          <a:endParaRPr lang="en-US" sz="1400"/>
        </a:p>
      </dgm:t>
    </dgm:pt>
    <dgm:pt modelId="{18866186-EA29-49F3-8606-77A57E4BCE99}" type="parTrans" cxnId="{4581EA70-6BBF-49E5-B076-EA1D95B733DC}">
      <dgm:prSet/>
      <dgm:spPr/>
      <dgm:t>
        <a:bodyPr/>
        <a:lstStyle/>
        <a:p>
          <a:endParaRPr lang="en-US" sz="2400"/>
        </a:p>
      </dgm:t>
    </dgm:pt>
    <dgm:pt modelId="{3E9E1B5A-94BB-4ACB-9DAE-A292AF391843}" type="sibTrans" cxnId="{4581EA70-6BBF-49E5-B076-EA1D95B733DC}">
      <dgm:prSet/>
      <dgm:spPr/>
      <dgm:t>
        <a:bodyPr/>
        <a:lstStyle/>
        <a:p>
          <a:endParaRPr lang="en-US" sz="2400"/>
        </a:p>
      </dgm:t>
    </dgm:pt>
    <dgm:pt modelId="{5C898A24-A65D-4F4E-AF4D-FD609D9EBC6C}">
      <dgm:prSet custT="1"/>
      <dgm:spPr/>
      <dgm:t>
        <a:bodyPr/>
        <a:lstStyle/>
        <a:p>
          <a:pPr>
            <a:defRPr cap="all"/>
          </a:pPr>
          <a:r>
            <a:rPr lang="en-IN" sz="1400" dirty="0"/>
            <a:t>DAKSH assisted the Delhi High Court draft the final report which was released on 3 May 2019.</a:t>
          </a:r>
          <a:endParaRPr lang="en-US" sz="1400" dirty="0"/>
        </a:p>
      </dgm:t>
    </dgm:pt>
    <dgm:pt modelId="{92BB756F-A4D1-4475-91E6-17A219856C2D}" type="parTrans" cxnId="{274049FD-92E7-4836-9DBF-B039FD7B6AB3}">
      <dgm:prSet/>
      <dgm:spPr/>
      <dgm:t>
        <a:bodyPr/>
        <a:lstStyle/>
        <a:p>
          <a:endParaRPr lang="en-US" sz="2400"/>
        </a:p>
      </dgm:t>
    </dgm:pt>
    <dgm:pt modelId="{61C9E788-1B14-4F11-B621-09B1BC5A6DC1}" type="sibTrans" cxnId="{274049FD-92E7-4836-9DBF-B039FD7B6AB3}">
      <dgm:prSet/>
      <dgm:spPr/>
      <dgm:t>
        <a:bodyPr/>
        <a:lstStyle/>
        <a:p>
          <a:endParaRPr lang="en-US" sz="2400"/>
        </a:p>
      </dgm:t>
    </dgm:pt>
    <dgm:pt modelId="{44BB2E46-FBF3-4352-8F80-262315887D1B}" type="pres">
      <dgm:prSet presAssocID="{68DDF52F-0192-49D8-9EFA-906F4416F7D1}" presName="root" presStyleCnt="0">
        <dgm:presLayoutVars>
          <dgm:dir/>
          <dgm:resizeHandles val="exact"/>
        </dgm:presLayoutVars>
      </dgm:prSet>
      <dgm:spPr/>
    </dgm:pt>
    <dgm:pt modelId="{730DFBF5-B1C6-4CE7-8A5C-6F98B04FEF87}" type="pres">
      <dgm:prSet presAssocID="{F17D06F7-7E16-4DC5-BBDF-273C3EEB90C6}" presName="compNode" presStyleCnt="0"/>
      <dgm:spPr/>
    </dgm:pt>
    <dgm:pt modelId="{60DA2F7A-43B4-48B0-A6EC-08512D4CA033}" type="pres">
      <dgm:prSet presAssocID="{F17D06F7-7E16-4DC5-BBDF-273C3EEB90C6}" presName="iconBgRect" presStyleLbl="bgShp" presStyleIdx="0" presStyleCnt="6"/>
      <dgm:spPr/>
    </dgm:pt>
    <dgm:pt modelId="{FC973BD3-019F-4C08-AA45-831D4D923104}" type="pres">
      <dgm:prSet presAssocID="{F17D06F7-7E16-4DC5-BBDF-273C3EEB90C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cales of justice"/>
        </a:ext>
      </dgm:extLst>
    </dgm:pt>
    <dgm:pt modelId="{169A170B-1AD3-4896-8E8E-CD5B22F1A840}" type="pres">
      <dgm:prSet presAssocID="{F17D06F7-7E16-4DC5-BBDF-273C3EEB90C6}" presName="spaceRect" presStyleCnt="0"/>
      <dgm:spPr/>
    </dgm:pt>
    <dgm:pt modelId="{D04B5E81-BE38-492E-A342-EF7B932917D9}" type="pres">
      <dgm:prSet presAssocID="{F17D06F7-7E16-4DC5-BBDF-273C3EEB90C6}" presName="textRect" presStyleLbl="revTx" presStyleIdx="0" presStyleCnt="6">
        <dgm:presLayoutVars>
          <dgm:chMax val="1"/>
          <dgm:chPref val="1"/>
        </dgm:presLayoutVars>
      </dgm:prSet>
      <dgm:spPr/>
    </dgm:pt>
    <dgm:pt modelId="{3863D65E-E779-44A4-BAB7-30AF125D94E0}" type="pres">
      <dgm:prSet presAssocID="{DECF345B-2CF5-4A11-A284-D912CE2D7190}" presName="sibTrans" presStyleCnt="0"/>
      <dgm:spPr/>
    </dgm:pt>
    <dgm:pt modelId="{8B5BC843-B32C-44A6-A03D-4DA0236D0890}" type="pres">
      <dgm:prSet presAssocID="{547A1937-C402-456C-B4F6-D03E8DAAC517}" presName="compNode" presStyleCnt="0"/>
      <dgm:spPr/>
    </dgm:pt>
    <dgm:pt modelId="{EF9A9D1C-A757-4924-8EB2-70975C42E033}" type="pres">
      <dgm:prSet presAssocID="{547A1937-C402-456C-B4F6-D03E8DAAC517}" presName="iconBgRect" presStyleLbl="bgShp" presStyleIdx="1" presStyleCnt="6"/>
      <dgm:spPr/>
    </dgm:pt>
    <dgm:pt modelId="{E161E977-A95D-4A76-9E39-FDD7FA4F1C58}" type="pres">
      <dgm:prSet presAssocID="{547A1937-C402-456C-B4F6-D03E8DAAC517}"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ptop"/>
        </a:ext>
      </dgm:extLst>
    </dgm:pt>
    <dgm:pt modelId="{4AF8A6BE-A45D-47BD-A25D-78B49AEC7DD7}" type="pres">
      <dgm:prSet presAssocID="{547A1937-C402-456C-B4F6-D03E8DAAC517}" presName="spaceRect" presStyleCnt="0"/>
      <dgm:spPr/>
    </dgm:pt>
    <dgm:pt modelId="{DC6CC59F-CA6E-46D9-B4EB-3666C70748CE}" type="pres">
      <dgm:prSet presAssocID="{547A1937-C402-456C-B4F6-D03E8DAAC517}" presName="textRect" presStyleLbl="revTx" presStyleIdx="1" presStyleCnt="6">
        <dgm:presLayoutVars>
          <dgm:chMax val="1"/>
          <dgm:chPref val="1"/>
        </dgm:presLayoutVars>
      </dgm:prSet>
      <dgm:spPr/>
    </dgm:pt>
    <dgm:pt modelId="{B1EDA0E4-E48D-45F9-AF57-F219CF85B006}" type="pres">
      <dgm:prSet presAssocID="{1A0292D4-B8EB-46F2-8B34-58304292A1D1}" presName="sibTrans" presStyleCnt="0"/>
      <dgm:spPr/>
    </dgm:pt>
    <dgm:pt modelId="{BEFD3C9E-5F2E-4A18-9917-FA5FA23D7D73}" type="pres">
      <dgm:prSet presAssocID="{E00E40D7-C270-4602-A3D2-065941EBFDB4}" presName="compNode" presStyleCnt="0"/>
      <dgm:spPr/>
    </dgm:pt>
    <dgm:pt modelId="{1591FB7C-B016-41BB-9992-4113B48DC775}" type="pres">
      <dgm:prSet presAssocID="{E00E40D7-C270-4602-A3D2-065941EBFDB4}" presName="iconBgRect" presStyleLbl="bgShp" presStyleIdx="2" presStyleCnt="6"/>
      <dgm:spPr/>
    </dgm:pt>
    <dgm:pt modelId="{087C9E86-A77E-4CD3-A337-F6FCD16ECA72}" type="pres">
      <dgm:prSet presAssocID="{E00E40D7-C270-4602-A3D2-065941EBFDB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 microphone"/>
        </a:ext>
      </dgm:extLst>
    </dgm:pt>
    <dgm:pt modelId="{F321F0BB-CDB2-40AB-91BF-479F677351C0}" type="pres">
      <dgm:prSet presAssocID="{E00E40D7-C270-4602-A3D2-065941EBFDB4}" presName="spaceRect" presStyleCnt="0"/>
      <dgm:spPr/>
    </dgm:pt>
    <dgm:pt modelId="{9C4691B8-913E-49F7-898C-E33177B818F2}" type="pres">
      <dgm:prSet presAssocID="{E00E40D7-C270-4602-A3D2-065941EBFDB4}" presName="textRect" presStyleLbl="revTx" presStyleIdx="2" presStyleCnt="6">
        <dgm:presLayoutVars>
          <dgm:chMax val="1"/>
          <dgm:chPref val="1"/>
        </dgm:presLayoutVars>
      </dgm:prSet>
      <dgm:spPr/>
    </dgm:pt>
    <dgm:pt modelId="{80E47197-8BD2-468D-9A06-1F8DEEA41F17}" type="pres">
      <dgm:prSet presAssocID="{F69139E9-38BA-4F24-B5B6-7E2594E7362F}" presName="sibTrans" presStyleCnt="0"/>
      <dgm:spPr/>
    </dgm:pt>
    <dgm:pt modelId="{C481640B-E936-4EA7-9645-64DD4468F316}" type="pres">
      <dgm:prSet presAssocID="{95522DBC-F297-44ED-A428-8CB38EF7B1B6}" presName="compNode" presStyleCnt="0"/>
      <dgm:spPr/>
    </dgm:pt>
    <dgm:pt modelId="{A8935CD7-F336-4B7B-8ED5-840B1EB0BDD5}" type="pres">
      <dgm:prSet presAssocID="{95522DBC-F297-44ED-A428-8CB38EF7B1B6}" presName="iconBgRect" presStyleLbl="bgShp" presStyleIdx="3" presStyleCnt="6"/>
      <dgm:spPr/>
    </dgm:pt>
    <dgm:pt modelId="{59912774-296E-4F0C-ADCA-94B8F2985910}" type="pres">
      <dgm:prSet presAssocID="{95522DBC-F297-44ED-A428-8CB38EF7B1B6}"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Bar chart"/>
        </a:ext>
      </dgm:extLst>
    </dgm:pt>
    <dgm:pt modelId="{3177F350-5820-480D-95E3-DB99D7F1A435}" type="pres">
      <dgm:prSet presAssocID="{95522DBC-F297-44ED-A428-8CB38EF7B1B6}" presName="spaceRect" presStyleCnt="0"/>
      <dgm:spPr/>
    </dgm:pt>
    <dgm:pt modelId="{F4DAB3A5-7494-4888-8BDF-7203FF3C1828}" type="pres">
      <dgm:prSet presAssocID="{95522DBC-F297-44ED-A428-8CB38EF7B1B6}" presName="textRect" presStyleLbl="revTx" presStyleIdx="3" presStyleCnt="6">
        <dgm:presLayoutVars>
          <dgm:chMax val="1"/>
          <dgm:chPref val="1"/>
        </dgm:presLayoutVars>
      </dgm:prSet>
      <dgm:spPr/>
    </dgm:pt>
    <dgm:pt modelId="{C0F94EE7-DC17-4CD2-88E9-6E94012E4E2C}" type="pres">
      <dgm:prSet presAssocID="{6BC3B00D-82FD-4730-B0E2-1B4FEB78D08E}" presName="sibTrans" presStyleCnt="0"/>
      <dgm:spPr/>
    </dgm:pt>
    <dgm:pt modelId="{35A8B7D3-58F3-47AF-8102-233DFD0A4703}" type="pres">
      <dgm:prSet presAssocID="{CC410466-584E-41D1-B0CE-2E16CD6870C3}" presName="compNode" presStyleCnt="0"/>
      <dgm:spPr/>
    </dgm:pt>
    <dgm:pt modelId="{C4B6CC14-C86E-4F8D-A6B6-20993AF95884}" type="pres">
      <dgm:prSet presAssocID="{CC410466-584E-41D1-B0CE-2E16CD6870C3}" presName="iconBgRect" presStyleLbl="bgShp" presStyleIdx="4" presStyleCnt="6"/>
      <dgm:spPr/>
    </dgm:pt>
    <dgm:pt modelId="{FE5F8820-B968-4DC4-B431-F304C64822B3}" type="pres">
      <dgm:prSet presAssocID="{CC410466-584E-41D1-B0CE-2E16CD6870C3}"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nk"/>
        </a:ext>
      </dgm:extLst>
    </dgm:pt>
    <dgm:pt modelId="{9B6B9144-971C-40BA-9868-2CAEF8575C43}" type="pres">
      <dgm:prSet presAssocID="{CC410466-584E-41D1-B0CE-2E16CD6870C3}" presName="spaceRect" presStyleCnt="0"/>
      <dgm:spPr/>
    </dgm:pt>
    <dgm:pt modelId="{0B7272DC-259D-4A0B-B2ED-68BBEFA58D44}" type="pres">
      <dgm:prSet presAssocID="{CC410466-584E-41D1-B0CE-2E16CD6870C3}" presName="textRect" presStyleLbl="revTx" presStyleIdx="4" presStyleCnt="6">
        <dgm:presLayoutVars>
          <dgm:chMax val="1"/>
          <dgm:chPref val="1"/>
        </dgm:presLayoutVars>
      </dgm:prSet>
      <dgm:spPr/>
    </dgm:pt>
    <dgm:pt modelId="{D90306FA-D7C3-4B92-A45A-4A6116F06FFD}" type="pres">
      <dgm:prSet presAssocID="{3E9E1B5A-94BB-4ACB-9DAE-A292AF391843}" presName="sibTrans" presStyleCnt="0"/>
      <dgm:spPr/>
    </dgm:pt>
    <dgm:pt modelId="{43C3E1F8-40B0-4707-B4B4-886D209C0CBE}" type="pres">
      <dgm:prSet presAssocID="{5C898A24-A65D-4F4E-AF4D-FD609D9EBC6C}" presName="compNode" presStyleCnt="0"/>
      <dgm:spPr/>
    </dgm:pt>
    <dgm:pt modelId="{AE1ECC87-C2B4-4974-A743-3DCBC4B10FEE}" type="pres">
      <dgm:prSet presAssocID="{5C898A24-A65D-4F4E-AF4D-FD609D9EBC6C}" presName="iconBgRect" presStyleLbl="bgShp" presStyleIdx="5" presStyleCnt="6"/>
      <dgm:spPr/>
    </dgm:pt>
    <dgm:pt modelId="{5EB5EF7D-A6A6-46BE-A239-69AA2F5EC1CE}" type="pres">
      <dgm:prSet presAssocID="{5C898A24-A65D-4F4E-AF4D-FD609D9EBC6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Open book"/>
        </a:ext>
      </dgm:extLst>
    </dgm:pt>
    <dgm:pt modelId="{2F9334E9-6A92-437D-B74F-D5EE79816CF3}" type="pres">
      <dgm:prSet presAssocID="{5C898A24-A65D-4F4E-AF4D-FD609D9EBC6C}" presName="spaceRect" presStyleCnt="0"/>
      <dgm:spPr/>
    </dgm:pt>
    <dgm:pt modelId="{35657D44-6290-4582-B993-A2E06BFFB8FE}" type="pres">
      <dgm:prSet presAssocID="{5C898A24-A65D-4F4E-AF4D-FD609D9EBC6C}" presName="textRect" presStyleLbl="revTx" presStyleIdx="5" presStyleCnt="6">
        <dgm:presLayoutVars>
          <dgm:chMax val="1"/>
          <dgm:chPref val="1"/>
        </dgm:presLayoutVars>
      </dgm:prSet>
      <dgm:spPr/>
    </dgm:pt>
  </dgm:ptLst>
  <dgm:cxnLst>
    <dgm:cxn modelId="{70630019-D797-480E-84FB-66ADD9EFB647}" type="presOf" srcId="{68DDF52F-0192-49D8-9EFA-906F4416F7D1}" destId="{44BB2E46-FBF3-4352-8F80-262315887D1B}" srcOrd="0" destOrd="0" presId="urn:microsoft.com/office/officeart/2018/5/layout/IconCircleLabelList"/>
    <dgm:cxn modelId="{C92BB320-AD0D-4C26-BF01-2D9E05E3EBD5}" type="presOf" srcId="{F17D06F7-7E16-4DC5-BBDF-273C3EEB90C6}" destId="{D04B5E81-BE38-492E-A342-EF7B932917D9}" srcOrd="0" destOrd="0" presId="urn:microsoft.com/office/officeart/2018/5/layout/IconCircleLabelList"/>
    <dgm:cxn modelId="{92F3D638-7A59-4B63-976D-42FBCF765FFF}" type="presOf" srcId="{547A1937-C402-456C-B4F6-D03E8DAAC517}" destId="{DC6CC59F-CA6E-46D9-B4EB-3666C70748CE}" srcOrd="0" destOrd="0" presId="urn:microsoft.com/office/officeart/2018/5/layout/IconCircleLabelList"/>
    <dgm:cxn modelId="{4408B640-7C1E-4EDF-B273-54E3197E4F09}" type="presOf" srcId="{E00E40D7-C270-4602-A3D2-065941EBFDB4}" destId="{9C4691B8-913E-49F7-898C-E33177B818F2}" srcOrd="0" destOrd="0" presId="urn:microsoft.com/office/officeart/2018/5/layout/IconCircleLabelList"/>
    <dgm:cxn modelId="{59AB8F5B-47AC-4B11-8947-5A1CC6B782D6}" srcId="{68DDF52F-0192-49D8-9EFA-906F4416F7D1}" destId="{E00E40D7-C270-4602-A3D2-065941EBFDB4}" srcOrd="2" destOrd="0" parTransId="{9A736F56-5C31-4D0E-B9B0-2CCC0DC26BB3}" sibTransId="{F69139E9-38BA-4F24-B5B6-7E2594E7362F}"/>
    <dgm:cxn modelId="{F430E45E-47AE-4CC2-874F-10B1FC791AD0}" type="presOf" srcId="{5C898A24-A65D-4F4E-AF4D-FD609D9EBC6C}" destId="{35657D44-6290-4582-B993-A2E06BFFB8FE}" srcOrd="0" destOrd="0" presId="urn:microsoft.com/office/officeart/2018/5/layout/IconCircleLabelList"/>
    <dgm:cxn modelId="{29C91446-BCB3-4FA3-9667-D4FCB460E01C}" type="presOf" srcId="{CC410466-584E-41D1-B0CE-2E16CD6870C3}" destId="{0B7272DC-259D-4A0B-B2ED-68BBEFA58D44}" srcOrd="0" destOrd="0" presId="urn:microsoft.com/office/officeart/2018/5/layout/IconCircleLabelList"/>
    <dgm:cxn modelId="{4581EA70-6BBF-49E5-B076-EA1D95B733DC}" srcId="{68DDF52F-0192-49D8-9EFA-906F4416F7D1}" destId="{CC410466-584E-41D1-B0CE-2E16CD6870C3}" srcOrd="4" destOrd="0" parTransId="{18866186-EA29-49F3-8606-77A57E4BCE99}" sibTransId="{3E9E1B5A-94BB-4ACB-9DAE-A292AF391843}"/>
    <dgm:cxn modelId="{D103545A-4D43-4194-9641-AFCC57CAD26F}" srcId="{68DDF52F-0192-49D8-9EFA-906F4416F7D1}" destId="{547A1937-C402-456C-B4F6-D03E8DAAC517}" srcOrd="1" destOrd="0" parTransId="{37714E93-8A0E-41FA-8ECF-5798B211767E}" sibTransId="{1A0292D4-B8EB-46F2-8B34-58304292A1D1}"/>
    <dgm:cxn modelId="{B11F7CAB-C616-4B9D-950F-EB4522F5317A}" srcId="{68DDF52F-0192-49D8-9EFA-906F4416F7D1}" destId="{95522DBC-F297-44ED-A428-8CB38EF7B1B6}" srcOrd="3" destOrd="0" parTransId="{73994F3E-9CD2-452E-B2D4-C2C77C3CDD9C}" sibTransId="{6BC3B00D-82FD-4730-B0E2-1B4FEB78D08E}"/>
    <dgm:cxn modelId="{84B232D7-3ADA-4848-BFF9-71FC38E0B547}" srcId="{68DDF52F-0192-49D8-9EFA-906F4416F7D1}" destId="{F17D06F7-7E16-4DC5-BBDF-273C3EEB90C6}" srcOrd="0" destOrd="0" parTransId="{ABEBB309-FDBE-40A8-A295-FFF1A0D7D70A}" sibTransId="{DECF345B-2CF5-4A11-A284-D912CE2D7190}"/>
    <dgm:cxn modelId="{94F5D8F3-4B55-4067-BED0-CEC9B8155E10}" type="presOf" srcId="{95522DBC-F297-44ED-A428-8CB38EF7B1B6}" destId="{F4DAB3A5-7494-4888-8BDF-7203FF3C1828}" srcOrd="0" destOrd="0" presId="urn:microsoft.com/office/officeart/2018/5/layout/IconCircleLabelList"/>
    <dgm:cxn modelId="{274049FD-92E7-4836-9DBF-B039FD7B6AB3}" srcId="{68DDF52F-0192-49D8-9EFA-906F4416F7D1}" destId="{5C898A24-A65D-4F4E-AF4D-FD609D9EBC6C}" srcOrd="5" destOrd="0" parTransId="{92BB756F-A4D1-4475-91E6-17A219856C2D}" sibTransId="{61C9E788-1B14-4F11-B621-09B1BC5A6DC1}"/>
    <dgm:cxn modelId="{A23E1DD5-60A3-4731-9805-22579B3BF10A}" type="presParOf" srcId="{44BB2E46-FBF3-4352-8F80-262315887D1B}" destId="{730DFBF5-B1C6-4CE7-8A5C-6F98B04FEF87}" srcOrd="0" destOrd="0" presId="urn:microsoft.com/office/officeart/2018/5/layout/IconCircleLabelList"/>
    <dgm:cxn modelId="{20CE3053-A2F9-43CC-90B6-81C1CFE1C1F1}" type="presParOf" srcId="{730DFBF5-B1C6-4CE7-8A5C-6F98B04FEF87}" destId="{60DA2F7A-43B4-48B0-A6EC-08512D4CA033}" srcOrd="0" destOrd="0" presId="urn:microsoft.com/office/officeart/2018/5/layout/IconCircleLabelList"/>
    <dgm:cxn modelId="{2772514C-63D3-46CD-AE63-65925187D6A7}" type="presParOf" srcId="{730DFBF5-B1C6-4CE7-8A5C-6F98B04FEF87}" destId="{FC973BD3-019F-4C08-AA45-831D4D923104}" srcOrd="1" destOrd="0" presId="urn:microsoft.com/office/officeart/2018/5/layout/IconCircleLabelList"/>
    <dgm:cxn modelId="{17407DBA-1524-421B-84A2-9B3E6997A8C8}" type="presParOf" srcId="{730DFBF5-B1C6-4CE7-8A5C-6F98B04FEF87}" destId="{169A170B-1AD3-4896-8E8E-CD5B22F1A840}" srcOrd="2" destOrd="0" presId="urn:microsoft.com/office/officeart/2018/5/layout/IconCircleLabelList"/>
    <dgm:cxn modelId="{C2D2E021-8917-46BE-AFA6-F82EC8B07C08}" type="presParOf" srcId="{730DFBF5-B1C6-4CE7-8A5C-6F98B04FEF87}" destId="{D04B5E81-BE38-492E-A342-EF7B932917D9}" srcOrd="3" destOrd="0" presId="urn:microsoft.com/office/officeart/2018/5/layout/IconCircleLabelList"/>
    <dgm:cxn modelId="{BC897652-6F24-4661-BEC7-10674E6D29BB}" type="presParOf" srcId="{44BB2E46-FBF3-4352-8F80-262315887D1B}" destId="{3863D65E-E779-44A4-BAB7-30AF125D94E0}" srcOrd="1" destOrd="0" presId="urn:microsoft.com/office/officeart/2018/5/layout/IconCircleLabelList"/>
    <dgm:cxn modelId="{0599F764-649E-424E-B17C-E2C9ECCF429D}" type="presParOf" srcId="{44BB2E46-FBF3-4352-8F80-262315887D1B}" destId="{8B5BC843-B32C-44A6-A03D-4DA0236D0890}" srcOrd="2" destOrd="0" presId="urn:microsoft.com/office/officeart/2018/5/layout/IconCircleLabelList"/>
    <dgm:cxn modelId="{4C188112-02F5-4330-A4D9-493BCB09F439}" type="presParOf" srcId="{8B5BC843-B32C-44A6-A03D-4DA0236D0890}" destId="{EF9A9D1C-A757-4924-8EB2-70975C42E033}" srcOrd="0" destOrd="0" presId="urn:microsoft.com/office/officeart/2018/5/layout/IconCircleLabelList"/>
    <dgm:cxn modelId="{92ED1E31-0A96-4BF8-8A47-3E8F509B1B83}" type="presParOf" srcId="{8B5BC843-B32C-44A6-A03D-4DA0236D0890}" destId="{E161E977-A95D-4A76-9E39-FDD7FA4F1C58}" srcOrd="1" destOrd="0" presId="urn:microsoft.com/office/officeart/2018/5/layout/IconCircleLabelList"/>
    <dgm:cxn modelId="{3A169D05-66A6-4A0E-A059-A1A78A3B4F00}" type="presParOf" srcId="{8B5BC843-B32C-44A6-A03D-4DA0236D0890}" destId="{4AF8A6BE-A45D-47BD-A25D-78B49AEC7DD7}" srcOrd="2" destOrd="0" presId="urn:microsoft.com/office/officeart/2018/5/layout/IconCircleLabelList"/>
    <dgm:cxn modelId="{303A7278-5ACE-4E52-9CFC-5B403F86D446}" type="presParOf" srcId="{8B5BC843-B32C-44A6-A03D-4DA0236D0890}" destId="{DC6CC59F-CA6E-46D9-B4EB-3666C70748CE}" srcOrd="3" destOrd="0" presId="urn:microsoft.com/office/officeart/2018/5/layout/IconCircleLabelList"/>
    <dgm:cxn modelId="{63D4A8B2-415E-4EC9-9459-FC2A6B3416B3}" type="presParOf" srcId="{44BB2E46-FBF3-4352-8F80-262315887D1B}" destId="{B1EDA0E4-E48D-45F9-AF57-F219CF85B006}" srcOrd="3" destOrd="0" presId="urn:microsoft.com/office/officeart/2018/5/layout/IconCircleLabelList"/>
    <dgm:cxn modelId="{1C4B8C54-D9D5-49A8-A095-24FB1CD9B2A5}" type="presParOf" srcId="{44BB2E46-FBF3-4352-8F80-262315887D1B}" destId="{BEFD3C9E-5F2E-4A18-9917-FA5FA23D7D73}" srcOrd="4" destOrd="0" presId="urn:microsoft.com/office/officeart/2018/5/layout/IconCircleLabelList"/>
    <dgm:cxn modelId="{4F48B03C-EC00-4930-BABE-71C20EAA7193}" type="presParOf" srcId="{BEFD3C9E-5F2E-4A18-9917-FA5FA23D7D73}" destId="{1591FB7C-B016-41BB-9992-4113B48DC775}" srcOrd="0" destOrd="0" presId="urn:microsoft.com/office/officeart/2018/5/layout/IconCircleLabelList"/>
    <dgm:cxn modelId="{5A5ACED7-F83A-4ABA-A32A-10EE71FCA7EB}" type="presParOf" srcId="{BEFD3C9E-5F2E-4A18-9917-FA5FA23D7D73}" destId="{087C9E86-A77E-4CD3-A337-F6FCD16ECA72}" srcOrd="1" destOrd="0" presId="urn:microsoft.com/office/officeart/2018/5/layout/IconCircleLabelList"/>
    <dgm:cxn modelId="{D791ECE4-A70E-48B4-90A1-9B1A476EAEBE}" type="presParOf" srcId="{BEFD3C9E-5F2E-4A18-9917-FA5FA23D7D73}" destId="{F321F0BB-CDB2-40AB-91BF-479F677351C0}" srcOrd="2" destOrd="0" presId="urn:microsoft.com/office/officeart/2018/5/layout/IconCircleLabelList"/>
    <dgm:cxn modelId="{D71ADAF4-AFCB-4948-AFA2-9585F01B314E}" type="presParOf" srcId="{BEFD3C9E-5F2E-4A18-9917-FA5FA23D7D73}" destId="{9C4691B8-913E-49F7-898C-E33177B818F2}" srcOrd="3" destOrd="0" presId="urn:microsoft.com/office/officeart/2018/5/layout/IconCircleLabelList"/>
    <dgm:cxn modelId="{7E61ED8C-CA27-46B1-B074-A4A7602D840E}" type="presParOf" srcId="{44BB2E46-FBF3-4352-8F80-262315887D1B}" destId="{80E47197-8BD2-468D-9A06-1F8DEEA41F17}" srcOrd="5" destOrd="0" presId="urn:microsoft.com/office/officeart/2018/5/layout/IconCircleLabelList"/>
    <dgm:cxn modelId="{517A8EE6-9CA4-4691-9E3D-8B30903A21FD}" type="presParOf" srcId="{44BB2E46-FBF3-4352-8F80-262315887D1B}" destId="{C481640B-E936-4EA7-9645-64DD4468F316}" srcOrd="6" destOrd="0" presId="urn:microsoft.com/office/officeart/2018/5/layout/IconCircleLabelList"/>
    <dgm:cxn modelId="{0C858749-17AB-4DD9-A204-9D1F2AD42728}" type="presParOf" srcId="{C481640B-E936-4EA7-9645-64DD4468F316}" destId="{A8935CD7-F336-4B7B-8ED5-840B1EB0BDD5}" srcOrd="0" destOrd="0" presId="urn:microsoft.com/office/officeart/2018/5/layout/IconCircleLabelList"/>
    <dgm:cxn modelId="{22554314-71B8-4D07-B539-38FB9D3DEB44}" type="presParOf" srcId="{C481640B-E936-4EA7-9645-64DD4468F316}" destId="{59912774-296E-4F0C-ADCA-94B8F2985910}" srcOrd="1" destOrd="0" presId="urn:microsoft.com/office/officeart/2018/5/layout/IconCircleLabelList"/>
    <dgm:cxn modelId="{1DCBD0E5-D61D-4014-8EB2-58EFF3F493FB}" type="presParOf" srcId="{C481640B-E936-4EA7-9645-64DD4468F316}" destId="{3177F350-5820-480D-95E3-DB99D7F1A435}" srcOrd="2" destOrd="0" presId="urn:microsoft.com/office/officeart/2018/5/layout/IconCircleLabelList"/>
    <dgm:cxn modelId="{5028D51C-8ECB-4EDA-B5AB-10142812B50F}" type="presParOf" srcId="{C481640B-E936-4EA7-9645-64DD4468F316}" destId="{F4DAB3A5-7494-4888-8BDF-7203FF3C1828}" srcOrd="3" destOrd="0" presId="urn:microsoft.com/office/officeart/2018/5/layout/IconCircleLabelList"/>
    <dgm:cxn modelId="{F7DA8E57-8A68-4D47-B536-CEE91E54EDBB}" type="presParOf" srcId="{44BB2E46-FBF3-4352-8F80-262315887D1B}" destId="{C0F94EE7-DC17-4CD2-88E9-6E94012E4E2C}" srcOrd="7" destOrd="0" presId="urn:microsoft.com/office/officeart/2018/5/layout/IconCircleLabelList"/>
    <dgm:cxn modelId="{9F563454-F1E1-49F2-AAB3-7665D431D322}" type="presParOf" srcId="{44BB2E46-FBF3-4352-8F80-262315887D1B}" destId="{35A8B7D3-58F3-47AF-8102-233DFD0A4703}" srcOrd="8" destOrd="0" presId="urn:microsoft.com/office/officeart/2018/5/layout/IconCircleLabelList"/>
    <dgm:cxn modelId="{B7C33094-903C-4F4F-BAE0-590419856AB7}" type="presParOf" srcId="{35A8B7D3-58F3-47AF-8102-233DFD0A4703}" destId="{C4B6CC14-C86E-4F8D-A6B6-20993AF95884}" srcOrd="0" destOrd="0" presId="urn:microsoft.com/office/officeart/2018/5/layout/IconCircleLabelList"/>
    <dgm:cxn modelId="{4C80DD7C-47AB-406A-8DA1-6FD551D0491B}" type="presParOf" srcId="{35A8B7D3-58F3-47AF-8102-233DFD0A4703}" destId="{FE5F8820-B968-4DC4-B431-F304C64822B3}" srcOrd="1" destOrd="0" presId="urn:microsoft.com/office/officeart/2018/5/layout/IconCircleLabelList"/>
    <dgm:cxn modelId="{2E5B6647-FD3A-4F12-8A6B-EB7B8CFE512A}" type="presParOf" srcId="{35A8B7D3-58F3-47AF-8102-233DFD0A4703}" destId="{9B6B9144-971C-40BA-9868-2CAEF8575C43}" srcOrd="2" destOrd="0" presId="urn:microsoft.com/office/officeart/2018/5/layout/IconCircleLabelList"/>
    <dgm:cxn modelId="{22355556-C93F-4A15-B170-71D05B15E375}" type="presParOf" srcId="{35A8B7D3-58F3-47AF-8102-233DFD0A4703}" destId="{0B7272DC-259D-4A0B-B2ED-68BBEFA58D44}" srcOrd="3" destOrd="0" presId="urn:microsoft.com/office/officeart/2018/5/layout/IconCircleLabelList"/>
    <dgm:cxn modelId="{F7D26152-6C5B-47DD-897C-170C9BF7095F}" type="presParOf" srcId="{44BB2E46-FBF3-4352-8F80-262315887D1B}" destId="{D90306FA-D7C3-4B92-A45A-4A6116F06FFD}" srcOrd="9" destOrd="0" presId="urn:microsoft.com/office/officeart/2018/5/layout/IconCircleLabelList"/>
    <dgm:cxn modelId="{4B961057-EFC8-4B8D-8F76-3D158AEE6119}" type="presParOf" srcId="{44BB2E46-FBF3-4352-8F80-262315887D1B}" destId="{43C3E1F8-40B0-4707-B4B4-886D209C0CBE}" srcOrd="10" destOrd="0" presId="urn:microsoft.com/office/officeart/2018/5/layout/IconCircleLabelList"/>
    <dgm:cxn modelId="{31F2135D-06C3-4A4A-80F2-17638818621C}" type="presParOf" srcId="{43C3E1F8-40B0-4707-B4B4-886D209C0CBE}" destId="{AE1ECC87-C2B4-4974-A743-3DCBC4B10FEE}" srcOrd="0" destOrd="0" presId="urn:microsoft.com/office/officeart/2018/5/layout/IconCircleLabelList"/>
    <dgm:cxn modelId="{87A365C5-0E28-4391-8CAA-05012A3B15B7}" type="presParOf" srcId="{43C3E1F8-40B0-4707-B4B4-886D209C0CBE}" destId="{5EB5EF7D-A6A6-46BE-A239-69AA2F5EC1CE}" srcOrd="1" destOrd="0" presId="urn:microsoft.com/office/officeart/2018/5/layout/IconCircleLabelList"/>
    <dgm:cxn modelId="{7B2FB4EB-E09F-46AE-A926-F75795541F48}" type="presParOf" srcId="{43C3E1F8-40B0-4707-B4B4-886D209C0CBE}" destId="{2F9334E9-6A92-437D-B74F-D5EE79816CF3}" srcOrd="2" destOrd="0" presId="urn:microsoft.com/office/officeart/2018/5/layout/IconCircleLabelList"/>
    <dgm:cxn modelId="{46D6BC2B-A8DA-4591-8126-D486DE21949E}" type="presParOf" srcId="{43C3E1F8-40B0-4707-B4B4-886D209C0CBE}" destId="{35657D44-6290-4582-B993-A2E06BFFB8FE}"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6AC052-60B4-4356-87D5-B3F746A7A0BE}"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0949BFB-541A-4CF1-B3FD-C8E8ECD319BB}">
      <dgm:prSet custT="1"/>
      <dgm:spPr/>
      <dgm:t>
        <a:bodyPr/>
        <a:lstStyle/>
        <a:p>
          <a:pPr>
            <a:lnSpc>
              <a:spcPct val="100000"/>
            </a:lnSpc>
          </a:pPr>
          <a:r>
            <a:rPr lang="en-IN" sz="1400" dirty="0"/>
            <a:t>Since pilot courts had a fewer number of cases on their docket they could spend more time per hearing when compared to the reference courts.</a:t>
          </a:r>
          <a:endParaRPr lang="en-US" sz="1400" dirty="0"/>
        </a:p>
      </dgm:t>
    </dgm:pt>
    <dgm:pt modelId="{783A7062-148C-481D-961A-AF9F5592BBAA}" type="parTrans" cxnId="{6F4AB63C-5DE6-48A8-AEE2-D64CB28167E2}">
      <dgm:prSet/>
      <dgm:spPr/>
      <dgm:t>
        <a:bodyPr/>
        <a:lstStyle/>
        <a:p>
          <a:endParaRPr lang="en-US" sz="2400"/>
        </a:p>
      </dgm:t>
    </dgm:pt>
    <dgm:pt modelId="{8819773B-DD2A-479A-84A5-B2ACEFC22444}" type="sibTrans" cxnId="{6F4AB63C-5DE6-48A8-AEE2-D64CB28167E2}">
      <dgm:prSet/>
      <dgm:spPr/>
      <dgm:t>
        <a:bodyPr/>
        <a:lstStyle/>
        <a:p>
          <a:pPr>
            <a:lnSpc>
              <a:spcPct val="100000"/>
            </a:lnSpc>
          </a:pPr>
          <a:endParaRPr lang="en-US" sz="2400"/>
        </a:p>
      </dgm:t>
    </dgm:pt>
    <dgm:pt modelId="{05EB2876-A4F9-47EE-AA10-72B477F7D6F9}">
      <dgm:prSet custT="1"/>
      <dgm:spPr/>
      <dgm:t>
        <a:bodyPr/>
        <a:lstStyle/>
        <a:p>
          <a:pPr>
            <a:lnSpc>
              <a:spcPct val="100000"/>
            </a:lnSpc>
          </a:pPr>
          <a:r>
            <a:rPr lang="en-IN" sz="1400" dirty="0"/>
            <a:t>Amongst criminal cases Prosecution Evidence stage occupied the highest percentage of hearings in the pilot and the reference courts indicating that Prosecution Evidence stage forms the crux of criminal proceedings.</a:t>
          </a:r>
          <a:endParaRPr lang="en-US" sz="1400" dirty="0"/>
        </a:p>
      </dgm:t>
    </dgm:pt>
    <dgm:pt modelId="{A05CD36F-4D5D-4C90-B69B-0CB2412995F7}" type="parTrans" cxnId="{74904380-26C7-4EE4-9F53-893D4576EFF4}">
      <dgm:prSet/>
      <dgm:spPr/>
      <dgm:t>
        <a:bodyPr/>
        <a:lstStyle/>
        <a:p>
          <a:endParaRPr lang="en-US" sz="2400"/>
        </a:p>
      </dgm:t>
    </dgm:pt>
    <dgm:pt modelId="{F272ECB8-3FA0-4465-BD67-C00276DDE5F2}" type="sibTrans" cxnId="{74904380-26C7-4EE4-9F53-893D4576EFF4}">
      <dgm:prSet/>
      <dgm:spPr/>
      <dgm:t>
        <a:bodyPr/>
        <a:lstStyle/>
        <a:p>
          <a:pPr>
            <a:lnSpc>
              <a:spcPct val="100000"/>
            </a:lnSpc>
          </a:pPr>
          <a:endParaRPr lang="en-US" sz="2400"/>
        </a:p>
      </dgm:t>
    </dgm:pt>
    <dgm:pt modelId="{52FDC477-8687-4400-A746-F8C62A8FF12F}">
      <dgm:prSet custT="1"/>
      <dgm:spPr/>
      <dgm:t>
        <a:bodyPr/>
        <a:lstStyle/>
        <a:p>
          <a:pPr>
            <a:lnSpc>
              <a:spcPct val="100000"/>
            </a:lnSpc>
          </a:pPr>
          <a:r>
            <a:rPr lang="en-IN" sz="1400" dirty="0"/>
            <a:t>In terms of time, most of the pilot courts with criminal cases spent more amount of time per hearing on the final arguments and the final order/judgments stage. Courts need to research on case laws and dictate judgment which takes a considerable amount of time.</a:t>
          </a:r>
          <a:endParaRPr lang="en-US" sz="1400" dirty="0"/>
        </a:p>
      </dgm:t>
    </dgm:pt>
    <dgm:pt modelId="{ACD14F87-90DC-4D24-A482-598CE88C4CEE}" type="parTrans" cxnId="{DEA3CE14-E061-4BBB-BAA1-51507076A9B1}">
      <dgm:prSet/>
      <dgm:spPr/>
      <dgm:t>
        <a:bodyPr/>
        <a:lstStyle/>
        <a:p>
          <a:endParaRPr lang="en-US" sz="2400"/>
        </a:p>
      </dgm:t>
    </dgm:pt>
    <dgm:pt modelId="{20B6A4A4-CFEF-4F00-9541-36D732827544}" type="sibTrans" cxnId="{DEA3CE14-E061-4BBB-BAA1-51507076A9B1}">
      <dgm:prSet/>
      <dgm:spPr/>
      <dgm:t>
        <a:bodyPr/>
        <a:lstStyle/>
        <a:p>
          <a:pPr>
            <a:lnSpc>
              <a:spcPct val="100000"/>
            </a:lnSpc>
          </a:pPr>
          <a:endParaRPr lang="en-US" sz="2400"/>
        </a:p>
      </dgm:t>
    </dgm:pt>
    <dgm:pt modelId="{1E344B1C-0AD5-421F-8214-6B6B6283157F}">
      <dgm:prSet custT="1"/>
      <dgm:spPr/>
      <dgm:t>
        <a:bodyPr/>
        <a:lstStyle/>
        <a:p>
          <a:pPr>
            <a:lnSpc>
              <a:spcPct val="100000"/>
            </a:lnSpc>
          </a:pPr>
          <a:r>
            <a:rPr lang="en-IN" sz="1400" dirty="0"/>
            <a:t>Amongst civil cases, Misc. Cases/Purpose stage occupied the highest percentage of hearings in both the pilot and the reference courts. This stage is an omnibus classification that include written statements, issuing of notice/summons, filing of replication etc.</a:t>
          </a:r>
          <a:endParaRPr lang="en-US" sz="1400" dirty="0"/>
        </a:p>
      </dgm:t>
    </dgm:pt>
    <dgm:pt modelId="{1E622C80-2FDD-4F54-9D2F-A61E27334481}" type="parTrans" cxnId="{9B7721E5-3EC0-4976-836C-8CB630BADEE6}">
      <dgm:prSet/>
      <dgm:spPr/>
      <dgm:t>
        <a:bodyPr/>
        <a:lstStyle/>
        <a:p>
          <a:endParaRPr lang="en-US" sz="2400"/>
        </a:p>
      </dgm:t>
    </dgm:pt>
    <dgm:pt modelId="{E831CFCA-3C02-470E-914A-5C3CFEE3CB0E}" type="sibTrans" cxnId="{9B7721E5-3EC0-4976-836C-8CB630BADEE6}">
      <dgm:prSet/>
      <dgm:spPr/>
      <dgm:t>
        <a:bodyPr/>
        <a:lstStyle/>
        <a:p>
          <a:pPr>
            <a:lnSpc>
              <a:spcPct val="100000"/>
            </a:lnSpc>
          </a:pPr>
          <a:endParaRPr lang="en-US" sz="2400"/>
        </a:p>
      </dgm:t>
    </dgm:pt>
    <dgm:pt modelId="{EEF2533C-FC88-463E-AEDD-F5C89CAFE55A}">
      <dgm:prSet custT="1"/>
      <dgm:spPr/>
      <dgm:t>
        <a:bodyPr/>
        <a:lstStyle/>
        <a:p>
          <a:pPr>
            <a:lnSpc>
              <a:spcPct val="100000"/>
            </a:lnSpc>
          </a:pPr>
          <a:r>
            <a:rPr lang="en-IN" sz="1400" dirty="0"/>
            <a:t>In terms of minutes, the trend was similar as pilot courts handling civil cases spent more amount of time per hearing on the final order/judgments stage. </a:t>
          </a:r>
          <a:endParaRPr lang="en-US" sz="1400" dirty="0"/>
        </a:p>
      </dgm:t>
    </dgm:pt>
    <dgm:pt modelId="{4D59642B-187D-45AC-8818-912D98296339}" type="parTrans" cxnId="{A09B4F59-46E0-4C7A-A4B0-FBB66F8FB04F}">
      <dgm:prSet/>
      <dgm:spPr/>
      <dgm:t>
        <a:bodyPr/>
        <a:lstStyle/>
        <a:p>
          <a:endParaRPr lang="en-US" sz="2400"/>
        </a:p>
      </dgm:t>
    </dgm:pt>
    <dgm:pt modelId="{50CD1617-D1C6-4822-9F04-95204E4CBCFD}" type="sibTrans" cxnId="{A09B4F59-46E0-4C7A-A4B0-FBB66F8FB04F}">
      <dgm:prSet/>
      <dgm:spPr/>
      <dgm:t>
        <a:bodyPr/>
        <a:lstStyle/>
        <a:p>
          <a:endParaRPr lang="en-US" sz="2400"/>
        </a:p>
      </dgm:t>
    </dgm:pt>
    <dgm:pt modelId="{15D8A3B3-F71C-4870-BD29-ECF0D2A18363}" type="pres">
      <dgm:prSet presAssocID="{5C6AC052-60B4-4356-87D5-B3F746A7A0BE}" presName="root" presStyleCnt="0">
        <dgm:presLayoutVars>
          <dgm:dir/>
          <dgm:resizeHandles val="exact"/>
        </dgm:presLayoutVars>
      </dgm:prSet>
      <dgm:spPr/>
    </dgm:pt>
    <dgm:pt modelId="{7A2563A7-FA3D-4E6C-803A-82E17A60E393}" type="pres">
      <dgm:prSet presAssocID="{5C6AC052-60B4-4356-87D5-B3F746A7A0BE}" presName="container" presStyleCnt="0">
        <dgm:presLayoutVars>
          <dgm:dir/>
          <dgm:resizeHandles val="exact"/>
        </dgm:presLayoutVars>
      </dgm:prSet>
      <dgm:spPr/>
    </dgm:pt>
    <dgm:pt modelId="{A4BFF76A-2F2E-4B86-8145-18E10D816B4A}" type="pres">
      <dgm:prSet presAssocID="{10949BFB-541A-4CF1-B3FD-C8E8ECD319BB}" presName="compNode" presStyleCnt="0"/>
      <dgm:spPr/>
    </dgm:pt>
    <dgm:pt modelId="{B3FD597E-7ED2-49BE-9C8F-743CCC493EB5}" type="pres">
      <dgm:prSet presAssocID="{10949BFB-541A-4CF1-B3FD-C8E8ECD319BB}" presName="iconBgRect" presStyleLbl="bgShp" presStyleIdx="0" presStyleCnt="5"/>
      <dgm:spPr/>
    </dgm:pt>
    <dgm:pt modelId="{327A1BB2-2856-476B-9B1F-C2AC108614DA}" type="pres">
      <dgm:prSet presAssocID="{10949BFB-541A-4CF1-B3FD-C8E8ECD319B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8DE3F82B-C2E1-47DF-AA70-15A7C75C0601}" type="pres">
      <dgm:prSet presAssocID="{10949BFB-541A-4CF1-B3FD-C8E8ECD319BB}" presName="spaceRect" presStyleCnt="0"/>
      <dgm:spPr/>
    </dgm:pt>
    <dgm:pt modelId="{2E3E7BD0-EC6B-499E-9657-7B595D9C6061}" type="pres">
      <dgm:prSet presAssocID="{10949BFB-541A-4CF1-B3FD-C8E8ECD319BB}" presName="textRect" presStyleLbl="revTx" presStyleIdx="0" presStyleCnt="5">
        <dgm:presLayoutVars>
          <dgm:chMax val="1"/>
          <dgm:chPref val="1"/>
        </dgm:presLayoutVars>
      </dgm:prSet>
      <dgm:spPr/>
    </dgm:pt>
    <dgm:pt modelId="{A7B6DF99-C7E5-442C-A1C2-DA5638A6A5FB}" type="pres">
      <dgm:prSet presAssocID="{8819773B-DD2A-479A-84A5-B2ACEFC22444}" presName="sibTrans" presStyleLbl="sibTrans2D1" presStyleIdx="0" presStyleCnt="0"/>
      <dgm:spPr/>
    </dgm:pt>
    <dgm:pt modelId="{D6A2C666-0796-49D7-94DD-6200BF4D5DE6}" type="pres">
      <dgm:prSet presAssocID="{05EB2876-A4F9-47EE-AA10-72B477F7D6F9}" presName="compNode" presStyleCnt="0"/>
      <dgm:spPr/>
    </dgm:pt>
    <dgm:pt modelId="{FC23274A-C18E-4AD8-B014-002E30C84ADE}" type="pres">
      <dgm:prSet presAssocID="{05EB2876-A4F9-47EE-AA10-72B477F7D6F9}" presName="iconBgRect" presStyleLbl="bgShp" presStyleIdx="1" presStyleCnt="5" custLinFactX="-189153" custLinFactY="172233" custLinFactNeighborX="-200000" custLinFactNeighborY="200000"/>
      <dgm:spPr/>
    </dgm:pt>
    <dgm:pt modelId="{A772AC3D-3DC3-46C7-8A45-D9FC10E7B798}" type="pres">
      <dgm:prSet presAssocID="{05EB2876-A4F9-47EE-AA10-72B477F7D6F9}" presName="iconRect" presStyleLbl="node1" presStyleIdx="1" presStyleCnt="5" custLinFactX="-300000" custLinFactY="300000" custLinFactNeighborX="-375120" custLinFactNeighborY="35219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1050292F-3EEC-4409-B240-02A58AA0B990}" type="pres">
      <dgm:prSet presAssocID="{05EB2876-A4F9-47EE-AA10-72B477F7D6F9}" presName="spaceRect" presStyleCnt="0"/>
      <dgm:spPr/>
    </dgm:pt>
    <dgm:pt modelId="{903165A5-26D5-444D-BAC8-4DDFAB88EFC0}" type="pres">
      <dgm:prSet presAssocID="{05EB2876-A4F9-47EE-AA10-72B477F7D6F9}" presName="textRect" presStyleLbl="revTx" presStyleIdx="1" presStyleCnt="5" custLinFactX="-69877" custLinFactY="74553" custLinFactNeighborX="-100000" custLinFactNeighborY="100000">
        <dgm:presLayoutVars>
          <dgm:chMax val="1"/>
          <dgm:chPref val="1"/>
        </dgm:presLayoutVars>
      </dgm:prSet>
      <dgm:spPr/>
    </dgm:pt>
    <dgm:pt modelId="{6049682C-3172-432F-9A2E-33D7DEB57E7D}" type="pres">
      <dgm:prSet presAssocID="{F272ECB8-3FA0-4465-BD67-C00276DDE5F2}" presName="sibTrans" presStyleLbl="sibTrans2D1" presStyleIdx="0" presStyleCnt="0"/>
      <dgm:spPr/>
    </dgm:pt>
    <dgm:pt modelId="{DD0B2A13-B8E7-4823-AB6C-082D055439D7}" type="pres">
      <dgm:prSet presAssocID="{52FDC477-8687-4400-A746-F8C62A8FF12F}" presName="compNode" presStyleCnt="0"/>
      <dgm:spPr/>
    </dgm:pt>
    <dgm:pt modelId="{D3EF0A42-0934-4FC8-A5DC-40C45923B606}" type="pres">
      <dgm:prSet presAssocID="{52FDC477-8687-4400-A746-F8C62A8FF12F}" presName="iconBgRect" presStyleLbl="bgShp" presStyleIdx="2" presStyleCnt="5"/>
      <dgm:spPr/>
    </dgm:pt>
    <dgm:pt modelId="{D7E6B04A-7567-427A-925F-AA987F447234}" type="pres">
      <dgm:prSet presAssocID="{52FDC477-8687-4400-A746-F8C62A8FF12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EE2C09FE-EACD-49D6-AFB4-3EC8C0E07426}" type="pres">
      <dgm:prSet presAssocID="{52FDC477-8687-4400-A746-F8C62A8FF12F}" presName="spaceRect" presStyleCnt="0"/>
      <dgm:spPr/>
    </dgm:pt>
    <dgm:pt modelId="{92476269-2F8B-41BD-AB5D-F0280EA92B6C}" type="pres">
      <dgm:prSet presAssocID="{52FDC477-8687-4400-A746-F8C62A8FF12F}" presName="textRect" presStyleLbl="revTx" presStyleIdx="2" presStyleCnt="5" custLinFactY="80074" custLinFactNeighborX="-513" custLinFactNeighborY="100000">
        <dgm:presLayoutVars>
          <dgm:chMax val="1"/>
          <dgm:chPref val="1"/>
        </dgm:presLayoutVars>
      </dgm:prSet>
      <dgm:spPr/>
    </dgm:pt>
    <dgm:pt modelId="{04291ADB-6FD9-4416-A4C6-A92F31DF2815}" type="pres">
      <dgm:prSet presAssocID="{20B6A4A4-CFEF-4F00-9541-36D732827544}" presName="sibTrans" presStyleLbl="sibTrans2D1" presStyleIdx="0" presStyleCnt="0"/>
      <dgm:spPr/>
    </dgm:pt>
    <dgm:pt modelId="{A6803EA1-D7BD-4FCE-AD46-C50CEC8E7E0B}" type="pres">
      <dgm:prSet presAssocID="{1E344B1C-0AD5-421F-8214-6B6B6283157F}" presName="compNode" presStyleCnt="0"/>
      <dgm:spPr/>
    </dgm:pt>
    <dgm:pt modelId="{0D16AA43-85FA-4910-8920-5F13EB0718F6}" type="pres">
      <dgm:prSet presAssocID="{1E344B1C-0AD5-421F-8214-6B6B6283157F}" presName="iconBgRect" presStyleLbl="bgShp" presStyleIdx="3" presStyleCnt="5" custLinFactY="-90605" custLinFactNeighborX="-9668" custLinFactNeighborY="-100000"/>
      <dgm:spPr/>
    </dgm:pt>
    <dgm:pt modelId="{1A2FDD9B-849D-4FEF-B808-D924095AE9C6}" type="pres">
      <dgm:prSet presAssocID="{1E344B1C-0AD5-421F-8214-6B6B6283157F}" presName="iconRect" presStyleLbl="node1" presStyleIdx="3" presStyleCnt="5" custLinFactY="-122974" custLinFactNeighborX="-14586" custLinFactNeighborY="-200000"/>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Users"/>
        </a:ext>
      </dgm:extLst>
    </dgm:pt>
    <dgm:pt modelId="{8340A839-FB85-418F-8790-49F52B3872BF}" type="pres">
      <dgm:prSet presAssocID="{1E344B1C-0AD5-421F-8214-6B6B6283157F}" presName="spaceRect" presStyleCnt="0"/>
      <dgm:spPr/>
    </dgm:pt>
    <dgm:pt modelId="{A24B01FD-B2D5-458F-80C9-9C536A2AD01B}" type="pres">
      <dgm:prSet presAssocID="{1E344B1C-0AD5-421F-8214-6B6B6283157F}" presName="textRect" presStyleLbl="revTx" presStyleIdx="3" presStyleCnt="5" custLinFactY="-62808" custLinFactNeighborX="-5640" custLinFactNeighborY="-100000">
        <dgm:presLayoutVars>
          <dgm:chMax val="1"/>
          <dgm:chPref val="1"/>
        </dgm:presLayoutVars>
      </dgm:prSet>
      <dgm:spPr/>
    </dgm:pt>
    <dgm:pt modelId="{0A9787FB-FB14-480A-9B8A-D4D2449553D1}" type="pres">
      <dgm:prSet presAssocID="{E831CFCA-3C02-470E-914A-5C3CFEE3CB0E}" presName="sibTrans" presStyleLbl="sibTrans2D1" presStyleIdx="0" presStyleCnt="0"/>
      <dgm:spPr/>
    </dgm:pt>
    <dgm:pt modelId="{C46F0B63-A30E-49CA-8506-D8EE41B919B3}" type="pres">
      <dgm:prSet presAssocID="{EEF2533C-FC88-463E-AEDD-F5C89CAFE55A}" presName="compNode" presStyleCnt="0"/>
      <dgm:spPr/>
    </dgm:pt>
    <dgm:pt modelId="{95545520-9602-4DE4-B0FB-E6E1C60E0AA2}" type="pres">
      <dgm:prSet presAssocID="{EEF2533C-FC88-463E-AEDD-F5C89CAFE55A}" presName="iconBgRect" presStyleLbl="bgShp" presStyleIdx="4" presStyleCnt="5" custLinFactX="183110" custLinFactY="-70405" custLinFactNeighborX="200000" custLinFactNeighborY="-100000"/>
      <dgm:spPr/>
    </dgm:pt>
    <dgm:pt modelId="{8D789D4E-D545-469D-BD8B-E35C19BD1F6A}" type="pres">
      <dgm:prSet presAssocID="{EEF2533C-FC88-463E-AEDD-F5C89CAFE55A}" presName="iconRect" presStyleLbl="node1" presStyleIdx="4" presStyleCnt="5" custLinFactX="300000" custLinFactY="-104473" custLinFactNeighborX="362617" custLinFactNeighborY="-200000"/>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opwatch"/>
        </a:ext>
      </dgm:extLst>
    </dgm:pt>
    <dgm:pt modelId="{A27D2678-A541-403F-9A09-11FF1662ED00}" type="pres">
      <dgm:prSet presAssocID="{EEF2533C-FC88-463E-AEDD-F5C89CAFE55A}" presName="spaceRect" presStyleCnt="0"/>
      <dgm:spPr/>
    </dgm:pt>
    <dgm:pt modelId="{B681BDEC-A9D8-47E5-86AF-3EEB5A7B3399}" type="pres">
      <dgm:prSet presAssocID="{EEF2533C-FC88-463E-AEDD-F5C89CAFE55A}" presName="textRect" presStyleLbl="revTx" presStyleIdx="4" presStyleCnt="5" custLinFactX="63556" custLinFactY="-74031" custLinFactNeighborX="100000" custLinFactNeighborY="-100000">
        <dgm:presLayoutVars>
          <dgm:chMax val="1"/>
          <dgm:chPref val="1"/>
        </dgm:presLayoutVars>
      </dgm:prSet>
      <dgm:spPr/>
    </dgm:pt>
  </dgm:ptLst>
  <dgm:cxnLst>
    <dgm:cxn modelId="{DEA3CE14-E061-4BBB-BAA1-51507076A9B1}" srcId="{5C6AC052-60B4-4356-87D5-B3F746A7A0BE}" destId="{52FDC477-8687-4400-A746-F8C62A8FF12F}" srcOrd="2" destOrd="0" parTransId="{ACD14F87-90DC-4D24-A482-598CE88C4CEE}" sibTransId="{20B6A4A4-CFEF-4F00-9541-36D732827544}"/>
    <dgm:cxn modelId="{E468102B-E523-46A5-A362-ED94B576279F}" type="presOf" srcId="{1E344B1C-0AD5-421F-8214-6B6B6283157F}" destId="{A24B01FD-B2D5-458F-80C9-9C536A2AD01B}" srcOrd="0" destOrd="0" presId="urn:microsoft.com/office/officeart/2018/2/layout/IconCircleList"/>
    <dgm:cxn modelId="{D683EB3B-DCF5-4616-BAE2-14850C213978}" type="presOf" srcId="{EEF2533C-FC88-463E-AEDD-F5C89CAFE55A}" destId="{B681BDEC-A9D8-47E5-86AF-3EEB5A7B3399}" srcOrd="0" destOrd="0" presId="urn:microsoft.com/office/officeart/2018/2/layout/IconCircleList"/>
    <dgm:cxn modelId="{6F4AB63C-5DE6-48A8-AEE2-D64CB28167E2}" srcId="{5C6AC052-60B4-4356-87D5-B3F746A7A0BE}" destId="{10949BFB-541A-4CF1-B3FD-C8E8ECD319BB}" srcOrd="0" destOrd="0" parTransId="{783A7062-148C-481D-961A-AF9F5592BBAA}" sibTransId="{8819773B-DD2A-479A-84A5-B2ACEFC22444}"/>
    <dgm:cxn modelId="{BAD7964E-1A35-4EF0-8290-46D4452FFC01}" type="presOf" srcId="{5C6AC052-60B4-4356-87D5-B3F746A7A0BE}" destId="{15D8A3B3-F71C-4870-BD29-ECF0D2A18363}" srcOrd="0" destOrd="0" presId="urn:microsoft.com/office/officeart/2018/2/layout/IconCircleList"/>
    <dgm:cxn modelId="{A09B4F59-46E0-4C7A-A4B0-FBB66F8FB04F}" srcId="{5C6AC052-60B4-4356-87D5-B3F746A7A0BE}" destId="{EEF2533C-FC88-463E-AEDD-F5C89CAFE55A}" srcOrd="4" destOrd="0" parTransId="{4D59642B-187D-45AC-8818-912D98296339}" sibTransId="{50CD1617-D1C6-4822-9F04-95204E4CBCFD}"/>
    <dgm:cxn modelId="{74904380-26C7-4EE4-9F53-893D4576EFF4}" srcId="{5C6AC052-60B4-4356-87D5-B3F746A7A0BE}" destId="{05EB2876-A4F9-47EE-AA10-72B477F7D6F9}" srcOrd="1" destOrd="0" parTransId="{A05CD36F-4D5D-4C90-B69B-0CB2412995F7}" sibTransId="{F272ECB8-3FA0-4465-BD67-C00276DDE5F2}"/>
    <dgm:cxn modelId="{4F3FC589-813E-47C4-BD21-ED596C11137D}" type="presOf" srcId="{E831CFCA-3C02-470E-914A-5C3CFEE3CB0E}" destId="{0A9787FB-FB14-480A-9B8A-D4D2449553D1}" srcOrd="0" destOrd="0" presId="urn:microsoft.com/office/officeart/2018/2/layout/IconCircleList"/>
    <dgm:cxn modelId="{C7FFE196-71E8-4B14-A7DA-089EC88D59B8}" type="presOf" srcId="{8819773B-DD2A-479A-84A5-B2ACEFC22444}" destId="{A7B6DF99-C7E5-442C-A1C2-DA5638A6A5FB}" srcOrd="0" destOrd="0" presId="urn:microsoft.com/office/officeart/2018/2/layout/IconCircleList"/>
    <dgm:cxn modelId="{D1E1C4AB-8726-4F36-8073-2F3C30C92AEF}" type="presOf" srcId="{F272ECB8-3FA0-4465-BD67-C00276DDE5F2}" destId="{6049682C-3172-432F-9A2E-33D7DEB57E7D}" srcOrd="0" destOrd="0" presId="urn:microsoft.com/office/officeart/2018/2/layout/IconCircleList"/>
    <dgm:cxn modelId="{B1E485B0-816A-4BB1-A4C3-92826E7453DE}" type="presOf" srcId="{20B6A4A4-CFEF-4F00-9541-36D732827544}" destId="{04291ADB-6FD9-4416-A4C6-A92F31DF2815}" srcOrd="0" destOrd="0" presId="urn:microsoft.com/office/officeart/2018/2/layout/IconCircleList"/>
    <dgm:cxn modelId="{6E20FDC0-C44E-4FD4-83F3-E4D20A802E5E}" type="presOf" srcId="{52FDC477-8687-4400-A746-F8C62A8FF12F}" destId="{92476269-2F8B-41BD-AB5D-F0280EA92B6C}" srcOrd="0" destOrd="0" presId="urn:microsoft.com/office/officeart/2018/2/layout/IconCircleList"/>
    <dgm:cxn modelId="{005B63E1-A857-48A6-A21E-13242BE0E603}" type="presOf" srcId="{10949BFB-541A-4CF1-B3FD-C8E8ECD319BB}" destId="{2E3E7BD0-EC6B-499E-9657-7B595D9C6061}" srcOrd="0" destOrd="0" presId="urn:microsoft.com/office/officeart/2018/2/layout/IconCircleList"/>
    <dgm:cxn modelId="{9B7721E5-3EC0-4976-836C-8CB630BADEE6}" srcId="{5C6AC052-60B4-4356-87D5-B3F746A7A0BE}" destId="{1E344B1C-0AD5-421F-8214-6B6B6283157F}" srcOrd="3" destOrd="0" parTransId="{1E622C80-2FDD-4F54-9D2F-A61E27334481}" sibTransId="{E831CFCA-3C02-470E-914A-5C3CFEE3CB0E}"/>
    <dgm:cxn modelId="{7F964BFB-75F8-452D-ABB4-D93CB7637A20}" type="presOf" srcId="{05EB2876-A4F9-47EE-AA10-72B477F7D6F9}" destId="{903165A5-26D5-444D-BAC8-4DDFAB88EFC0}" srcOrd="0" destOrd="0" presId="urn:microsoft.com/office/officeart/2018/2/layout/IconCircleList"/>
    <dgm:cxn modelId="{846A5E59-D838-4026-AEA7-7D77122E75E6}" type="presParOf" srcId="{15D8A3B3-F71C-4870-BD29-ECF0D2A18363}" destId="{7A2563A7-FA3D-4E6C-803A-82E17A60E393}" srcOrd="0" destOrd="0" presId="urn:microsoft.com/office/officeart/2018/2/layout/IconCircleList"/>
    <dgm:cxn modelId="{6574C62A-9E0D-44A7-AC6F-DB38B0EEC352}" type="presParOf" srcId="{7A2563A7-FA3D-4E6C-803A-82E17A60E393}" destId="{A4BFF76A-2F2E-4B86-8145-18E10D816B4A}" srcOrd="0" destOrd="0" presId="urn:microsoft.com/office/officeart/2018/2/layout/IconCircleList"/>
    <dgm:cxn modelId="{8E0D0903-1157-458A-89A8-4A3F6864BC4E}" type="presParOf" srcId="{A4BFF76A-2F2E-4B86-8145-18E10D816B4A}" destId="{B3FD597E-7ED2-49BE-9C8F-743CCC493EB5}" srcOrd="0" destOrd="0" presId="urn:microsoft.com/office/officeart/2018/2/layout/IconCircleList"/>
    <dgm:cxn modelId="{E1DB9F87-D6D2-4FA2-A02A-4526CEFEAF03}" type="presParOf" srcId="{A4BFF76A-2F2E-4B86-8145-18E10D816B4A}" destId="{327A1BB2-2856-476B-9B1F-C2AC108614DA}" srcOrd="1" destOrd="0" presId="urn:microsoft.com/office/officeart/2018/2/layout/IconCircleList"/>
    <dgm:cxn modelId="{0EF04779-C40C-4C5A-9E6B-DB85206E88ED}" type="presParOf" srcId="{A4BFF76A-2F2E-4B86-8145-18E10D816B4A}" destId="{8DE3F82B-C2E1-47DF-AA70-15A7C75C0601}" srcOrd="2" destOrd="0" presId="urn:microsoft.com/office/officeart/2018/2/layout/IconCircleList"/>
    <dgm:cxn modelId="{A08943CE-352E-46CA-BDA3-708D2C1734E2}" type="presParOf" srcId="{A4BFF76A-2F2E-4B86-8145-18E10D816B4A}" destId="{2E3E7BD0-EC6B-499E-9657-7B595D9C6061}" srcOrd="3" destOrd="0" presId="urn:microsoft.com/office/officeart/2018/2/layout/IconCircleList"/>
    <dgm:cxn modelId="{7FE10564-84B8-40EF-BAB1-6946433C9C32}" type="presParOf" srcId="{7A2563A7-FA3D-4E6C-803A-82E17A60E393}" destId="{A7B6DF99-C7E5-442C-A1C2-DA5638A6A5FB}" srcOrd="1" destOrd="0" presId="urn:microsoft.com/office/officeart/2018/2/layout/IconCircleList"/>
    <dgm:cxn modelId="{9929839B-9A57-4052-B74B-3107A1A87AB2}" type="presParOf" srcId="{7A2563A7-FA3D-4E6C-803A-82E17A60E393}" destId="{D6A2C666-0796-49D7-94DD-6200BF4D5DE6}" srcOrd="2" destOrd="0" presId="urn:microsoft.com/office/officeart/2018/2/layout/IconCircleList"/>
    <dgm:cxn modelId="{517639A8-E6D1-481E-B967-5D81F21A3CCE}" type="presParOf" srcId="{D6A2C666-0796-49D7-94DD-6200BF4D5DE6}" destId="{FC23274A-C18E-4AD8-B014-002E30C84ADE}" srcOrd="0" destOrd="0" presId="urn:microsoft.com/office/officeart/2018/2/layout/IconCircleList"/>
    <dgm:cxn modelId="{51635E4F-9B15-49B9-9B5E-507A3EA43C01}" type="presParOf" srcId="{D6A2C666-0796-49D7-94DD-6200BF4D5DE6}" destId="{A772AC3D-3DC3-46C7-8A45-D9FC10E7B798}" srcOrd="1" destOrd="0" presId="urn:microsoft.com/office/officeart/2018/2/layout/IconCircleList"/>
    <dgm:cxn modelId="{E49D5A25-C40A-4EC5-979A-4A86AF7F973B}" type="presParOf" srcId="{D6A2C666-0796-49D7-94DD-6200BF4D5DE6}" destId="{1050292F-3EEC-4409-B240-02A58AA0B990}" srcOrd="2" destOrd="0" presId="urn:microsoft.com/office/officeart/2018/2/layout/IconCircleList"/>
    <dgm:cxn modelId="{FA1F50AC-A968-49B8-A8DC-9339A67CA0EB}" type="presParOf" srcId="{D6A2C666-0796-49D7-94DD-6200BF4D5DE6}" destId="{903165A5-26D5-444D-BAC8-4DDFAB88EFC0}" srcOrd="3" destOrd="0" presId="urn:microsoft.com/office/officeart/2018/2/layout/IconCircleList"/>
    <dgm:cxn modelId="{B8EF7E20-DEC8-4C2C-9B66-7CA6DD274219}" type="presParOf" srcId="{7A2563A7-FA3D-4E6C-803A-82E17A60E393}" destId="{6049682C-3172-432F-9A2E-33D7DEB57E7D}" srcOrd="3" destOrd="0" presId="urn:microsoft.com/office/officeart/2018/2/layout/IconCircleList"/>
    <dgm:cxn modelId="{BFACCDC0-FF9B-417F-8972-4C6B36CAC13D}" type="presParOf" srcId="{7A2563A7-FA3D-4E6C-803A-82E17A60E393}" destId="{DD0B2A13-B8E7-4823-AB6C-082D055439D7}" srcOrd="4" destOrd="0" presId="urn:microsoft.com/office/officeart/2018/2/layout/IconCircleList"/>
    <dgm:cxn modelId="{8EC0B8DF-F4E2-426D-9FCA-C122E8019A3D}" type="presParOf" srcId="{DD0B2A13-B8E7-4823-AB6C-082D055439D7}" destId="{D3EF0A42-0934-4FC8-A5DC-40C45923B606}" srcOrd="0" destOrd="0" presId="urn:microsoft.com/office/officeart/2018/2/layout/IconCircleList"/>
    <dgm:cxn modelId="{3925EE25-6E29-4DFE-BBBC-596A79D7E706}" type="presParOf" srcId="{DD0B2A13-B8E7-4823-AB6C-082D055439D7}" destId="{D7E6B04A-7567-427A-925F-AA987F447234}" srcOrd="1" destOrd="0" presId="urn:microsoft.com/office/officeart/2018/2/layout/IconCircleList"/>
    <dgm:cxn modelId="{006BDAD1-9B34-49B9-974D-D989517AF5B4}" type="presParOf" srcId="{DD0B2A13-B8E7-4823-AB6C-082D055439D7}" destId="{EE2C09FE-EACD-49D6-AFB4-3EC8C0E07426}" srcOrd="2" destOrd="0" presId="urn:microsoft.com/office/officeart/2018/2/layout/IconCircleList"/>
    <dgm:cxn modelId="{DD27F6F7-C67B-425C-BE23-F227F8F94B26}" type="presParOf" srcId="{DD0B2A13-B8E7-4823-AB6C-082D055439D7}" destId="{92476269-2F8B-41BD-AB5D-F0280EA92B6C}" srcOrd="3" destOrd="0" presId="urn:microsoft.com/office/officeart/2018/2/layout/IconCircleList"/>
    <dgm:cxn modelId="{E2499207-7957-4B7A-9C7D-D3F30A61B51E}" type="presParOf" srcId="{7A2563A7-FA3D-4E6C-803A-82E17A60E393}" destId="{04291ADB-6FD9-4416-A4C6-A92F31DF2815}" srcOrd="5" destOrd="0" presId="urn:microsoft.com/office/officeart/2018/2/layout/IconCircleList"/>
    <dgm:cxn modelId="{8BDE6913-01C5-4985-B2D8-CA201AF5AA4E}" type="presParOf" srcId="{7A2563A7-FA3D-4E6C-803A-82E17A60E393}" destId="{A6803EA1-D7BD-4FCE-AD46-C50CEC8E7E0B}" srcOrd="6" destOrd="0" presId="urn:microsoft.com/office/officeart/2018/2/layout/IconCircleList"/>
    <dgm:cxn modelId="{32A2D4A3-4895-44C5-A1AE-C94D725D5F54}" type="presParOf" srcId="{A6803EA1-D7BD-4FCE-AD46-C50CEC8E7E0B}" destId="{0D16AA43-85FA-4910-8920-5F13EB0718F6}" srcOrd="0" destOrd="0" presId="urn:microsoft.com/office/officeart/2018/2/layout/IconCircleList"/>
    <dgm:cxn modelId="{E26B3460-0BD0-4113-A6A9-7D22A85E2ED7}" type="presParOf" srcId="{A6803EA1-D7BD-4FCE-AD46-C50CEC8E7E0B}" destId="{1A2FDD9B-849D-4FEF-B808-D924095AE9C6}" srcOrd="1" destOrd="0" presId="urn:microsoft.com/office/officeart/2018/2/layout/IconCircleList"/>
    <dgm:cxn modelId="{47180206-AA1F-4BDE-8A73-52664D650374}" type="presParOf" srcId="{A6803EA1-D7BD-4FCE-AD46-C50CEC8E7E0B}" destId="{8340A839-FB85-418F-8790-49F52B3872BF}" srcOrd="2" destOrd="0" presId="urn:microsoft.com/office/officeart/2018/2/layout/IconCircleList"/>
    <dgm:cxn modelId="{204ED362-EB24-4534-9508-F141168A91F1}" type="presParOf" srcId="{A6803EA1-D7BD-4FCE-AD46-C50CEC8E7E0B}" destId="{A24B01FD-B2D5-458F-80C9-9C536A2AD01B}" srcOrd="3" destOrd="0" presId="urn:microsoft.com/office/officeart/2018/2/layout/IconCircleList"/>
    <dgm:cxn modelId="{60570AE2-370C-44A4-B6D3-5C1D9771DDC1}" type="presParOf" srcId="{7A2563A7-FA3D-4E6C-803A-82E17A60E393}" destId="{0A9787FB-FB14-480A-9B8A-D4D2449553D1}" srcOrd="7" destOrd="0" presId="urn:microsoft.com/office/officeart/2018/2/layout/IconCircleList"/>
    <dgm:cxn modelId="{845C7E64-B5B0-45F5-937B-EBE3AA262CB9}" type="presParOf" srcId="{7A2563A7-FA3D-4E6C-803A-82E17A60E393}" destId="{C46F0B63-A30E-49CA-8506-D8EE41B919B3}" srcOrd="8" destOrd="0" presId="urn:microsoft.com/office/officeart/2018/2/layout/IconCircleList"/>
    <dgm:cxn modelId="{014F37C7-6895-4CA3-BA58-459670467160}" type="presParOf" srcId="{C46F0B63-A30E-49CA-8506-D8EE41B919B3}" destId="{95545520-9602-4DE4-B0FB-E6E1C60E0AA2}" srcOrd="0" destOrd="0" presId="urn:microsoft.com/office/officeart/2018/2/layout/IconCircleList"/>
    <dgm:cxn modelId="{E452E4D5-EED5-42E8-B49F-F0ED1AD4CFCD}" type="presParOf" srcId="{C46F0B63-A30E-49CA-8506-D8EE41B919B3}" destId="{8D789D4E-D545-469D-BD8B-E35C19BD1F6A}" srcOrd="1" destOrd="0" presId="urn:microsoft.com/office/officeart/2018/2/layout/IconCircleList"/>
    <dgm:cxn modelId="{2039E2ED-FD01-4860-A9C9-B2CDACD84B91}" type="presParOf" srcId="{C46F0B63-A30E-49CA-8506-D8EE41B919B3}" destId="{A27D2678-A541-403F-9A09-11FF1662ED00}" srcOrd="2" destOrd="0" presId="urn:microsoft.com/office/officeart/2018/2/layout/IconCircleList"/>
    <dgm:cxn modelId="{19B73DDB-8480-4CF6-808D-F5BF4C777DE3}" type="presParOf" srcId="{C46F0B63-A30E-49CA-8506-D8EE41B919B3}" destId="{B681BDEC-A9D8-47E5-86AF-3EEB5A7B339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9A5AB6-9F5F-4713-AF37-72EF3423C7B4}" type="doc">
      <dgm:prSet loTypeId="urn:microsoft.com/office/officeart/2005/8/layout/matrix3" loCatId="matrix" qsTypeId="urn:microsoft.com/office/officeart/2005/8/quickstyle/simple1" qsCatId="simple" csTypeId="urn:microsoft.com/office/officeart/2005/8/colors/colorful5" csCatId="colorful" phldr="1"/>
      <dgm:spPr/>
      <dgm:t>
        <a:bodyPr/>
        <a:lstStyle/>
        <a:p>
          <a:endParaRPr lang="en-US"/>
        </a:p>
      </dgm:t>
    </dgm:pt>
    <dgm:pt modelId="{EA00B76E-E204-4B98-BF26-53C01E172349}">
      <dgm:prSet custT="1"/>
      <dgm:spPr/>
      <dgm:t>
        <a:bodyPr/>
        <a:lstStyle/>
        <a:p>
          <a:r>
            <a:rPr lang="en-IN" sz="1400" dirty="0"/>
            <a:t>Absence of witnesses was identified as the most common reason for adjournments. As per court log data 8% of hearings in sessions courts and motor accidents claims courts were adjourned due to absence of witnesses.</a:t>
          </a:r>
          <a:endParaRPr lang="en-US" sz="1400" dirty="0"/>
        </a:p>
      </dgm:t>
    </dgm:pt>
    <dgm:pt modelId="{EE7C4926-5AA4-4F68-92D7-BEB5985A71D8}" type="parTrans" cxnId="{8CC1E1AC-3833-4331-B209-063572B90A22}">
      <dgm:prSet/>
      <dgm:spPr/>
      <dgm:t>
        <a:bodyPr/>
        <a:lstStyle/>
        <a:p>
          <a:endParaRPr lang="en-US" sz="2000"/>
        </a:p>
      </dgm:t>
    </dgm:pt>
    <dgm:pt modelId="{D7CDAFB5-D3E9-44E0-8C7F-F6BE1F27B03E}" type="sibTrans" cxnId="{8CC1E1AC-3833-4331-B209-063572B90A22}">
      <dgm:prSet/>
      <dgm:spPr/>
      <dgm:t>
        <a:bodyPr/>
        <a:lstStyle/>
        <a:p>
          <a:endParaRPr lang="en-US" sz="2000"/>
        </a:p>
      </dgm:t>
    </dgm:pt>
    <dgm:pt modelId="{11B5C21D-6D12-4273-9E25-DE68591FECFA}">
      <dgm:prSet custT="1"/>
      <dgm:spPr/>
      <dgm:t>
        <a:bodyPr/>
        <a:lstStyle/>
        <a:p>
          <a:r>
            <a:rPr lang="en-IN" sz="1400"/>
            <a:t>Adjournments sought by counsels/parties at different stages was also a major reason for delay. 13% of hearings in district courts were adjourned due to either the absence of the counsels/parties or extra time sought by them.</a:t>
          </a:r>
          <a:endParaRPr lang="en-US" sz="1400"/>
        </a:p>
      </dgm:t>
    </dgm:pt>
    <dgm:pt modelId="{120F7DBB-037A-4D15-B079-F2BD834BDEFF}" type="parTrans" cxnId="{6DC035DA-D5B2-4E48-8C40-A96B56655848}">
      <dgm:prSet/>
      <dgm:spPr/>
      <dgm:t>
        <a:bodyPr/>
        <a:lstStyle/>
        <a:p>
          <a:endParaRPr lang="en-US" sz="2000"/>
        </a:p>
      </dgm:t>
    </dgm:pt>
    <dgm:pt modelId="{1E0D81B9-4A1C-431A-A8E0-1460024D8289}" type="sibTrans" cxnId="{6DC035DA-D5B2-4E48-8C40-A96B56655848}">
      <dgm:prSet/>
      <dgm:spPr/>
      <dgm:t>
        <a:bodyPr/>
        <a:lstStyle/>
        <a:p>
          <a:endParaRPr lang="en-US" sz="2000"/>
        </a:p>
      </dgm:t>
    </dgm:pt>
    <dgm:pt modelId="{93510B21-76DA-4386-B0A4-598C00BF3082}">
      <dgm:prSet custT="1"/>
      <dgm:spPr/>
      <dgm:t>
        <a:bodyPr/>
        <a:lstStyle/>
        <a:p>
          <a:r>
            <a:rPr lang="en-IN" sz="1400"/>
            <a:t>Delay in service summons to the parties or witnesses further tend to delay the day to day proceedings of the court.</a:t>
          </a:r>
          <a:endParaRPr lang="en-US" sz="1400"/>
        </a:p>
      </dgm:t>
    </dgm:pt>
    <dgm:pt modelId="{C3EFBEFD-9F93-471A-B373-B95E087C46AD}" type="parTrans" cxnId="{721ADE53-5FFF-4273-B974-7F5F5DEBC839}">
      <dgm:prSet/>
      <dgm:spPr/>
      <dgm:t>
        <a:bodyPr/>
        <a:lstStyle/>
        <a:p>
          <a:endParaRPr lang="en-US" sz="2000"/>
        </a:p>
      </dgm:t>
    </dgm:pt>
    <dgm:pt modelId="{E9A7D0ED-DB12-4684-8D23-0BC7847097B0}" type="sibTrans" cxnId="{721ADE53-5FFF-4273-B974-7F5F5DEBC839}">
      <dgm:prSet/>
      <dgm:spPr/>
      <dgm:t>
        <a:bodyPr/>
        <a:lstStyle/>
        <a:p>
          <a:endParaRPr lang="en-US" sz="2000"/>
        </a:p>
      </dgm:t>
    </dgm:pt>
    <dgm:pt modelId="{60CBA30F-6FCB-4737-9125-22FFACCF1E6C}">
      <dgm:prSet custT="1"/>
      <dgm:spPr/>
      <dgm:t>
        <a:bodyPr/>
        <a:lstStyle/>
        <a:p>
          <a:r>
            <a:rPr lang="en-IN" sz="1400"/>
            <a:t>Summoning outstation parties was also identified as a major reason for delay in the pilot courts.</a:t>
          </a:r>
          <a:endParaRPr lang="en-US" sz="1400"/>
        </a:p>
      </dgm:t>
    </dgm:pt>
    <dgm:pt modelId="{C22D741A-D0CD-4394-A272-AAB3DF0E3B0A}" type="parTrans" cxnId="{EEF4DE93-222D-4A64-AEB1-A06D07E2EDBF}">
      <dgm:prSet/>
      <dgm:spPr/>
      <dgm:t>
        <a:bodyPr/>
        <a:lstStyle/>
        <a:p>
          <a:endParaRPr lang="en-US" sz="2000"/>
        </a:p>
      </dgm:t>
    </dgm:pt>
    <dgm:pt modelId="{F230770C-06A6-44E8-9B63-79CA862D69F2}" type="sibTrans" cxnId="{EEF4DE93-222D-4A64-AEB1-A06D07E2EDBF}">
      <dgm:prSet/>
      <dgm:spPr/>
      <dgm:t>
        <a:bodyPr/>
        <a:lstStyle/>
        <a:p>
          <a:endParaRPr lang="en-US" sz="2000"/>
        </a:p>
      </dgm:t>
    </dgm:pt>
    <dgm:pt modelId="{E668612A-BCB2-4615-B943-C261C80E4C1A}" type="pres">
      <dgm:prSet presAssocID="{C39A5AB6-9F5F-4713-AF37-72EF3423C7B4}" presName="matrix" presStyleCnt="0">
        <dgm:presLayoutVars>
          <dgm:chMax val="1"/>
          <dgm:dir/>
          <dgm:resizeHandles val="exact"/>
        </dgm:presLayoutVars>
      </dgm:prSet>
      <dgm:spPr/>
    </dgm:pt>
    <dgm:pt modelId="{36ED6822-CCE7-494E-BC7E-06DF2313DDFA}" type="pres">
      <dgm:prSet presAssocID="{C39A5AB6-9F5F-4713-AF37-72EF3423C7B4}" presName="diamond" presStyleLbl="bgShp" presStyleIdx="0" presStyleCnt="1"/>
      <dgm:spPr/>
    </dgm:pt>
    <dgm:pt modelId="{97BF3EAB-7E64-4C1C-BE99-AF547892FF24}" type="pres">
      <dgm:prSet presAssocID="{C39A5AB6-9F5F-4713-AF37-72EF3423C7B4}" presName="quad1" presStyleLbl="node1" presStyleIdx="0" presStyleCnt="4">
        <dgm:presLayoutVars>
          <dgm:chMax val="0"/>
          <dgm:chPref val="0"/>
          <dgm:bulletEnabled val="1"/>
        </dgm:presLayoutVars>
      </dgm:prSet>
      <dgm:spPr/>
    </dgm:pt>
    <dgm:pt modelId="{EB924FA2-150A-45CE-8745-F1EC69BB2ABC}" type="pres">
      <dgm:prSet presAssocID="{C39A5AB6-9F5F-4713-AF37-72EF3423C7B4}" presName="quad2" presStyleLbl="node1" presStyleIdx="1" presStyleCnt="4">
        <dgm:presLayoutVars>
          <dgm:chMax val="0"/>
          <dgm:chPref val="0"/>
          <dgm:bulletEnabled val="1"/>
        </dgm:presLayoutVars>
      </dgm:prSet>
      <dgm:spPr/>
    </dgm:pt>
    <dgm:pt modelId="{18C76B1A-E356-4788-A0E4-1D395289A341}" type="pres">
      <dgm:prSet presAssocID="{C39A5AB6-9F5F-4713-AF37-72EF3423C7B4}" presName="quad3" presStyleLbl="node1" presStyleIdx="2" presStyleCnt="4">
        <dgm:presLayoutVars>
          <dgm:chMax val="0"/>
          <dgm:chPref val="0"/>
          <dgm:bulletEnabled val="1"/>
        </dgm:presLayoutVars>
      </dgm:prSet>
      <dgm:spPr/>
    </dgm:pt>
    <dgm:pt modelId="{3F853F7B-97BA-4143-8C61-DF1BF0188FFB}" type="pres">
      <dgm:prSet presAssocID="{C39A5AB6-9F5F-4713-AF37-72EF3423C7B4}" presName="quad4" presStyleLbl="node1" presStyleIdx="3" presStyleCnt="4">
        <dgm:presLayoutVars>
          <dgm:chMax val="0"/>
          <dgm:chPref val="0"/>
          <dgm:bulletEnabled val="1"/>
        </dgm:presLayoutVars>
      </dgm:prSet>
      <dgm:spPr/>
    </dgm:pt>
  </dgm:ptLst>
  <dgm:cxnLst>
    <dgm:cxn modelId="{7BAA683A-2DA9-444E-A86C-ADD7B2524AAC}" type="presOf" srcId="{C39A5AB6-9F5F-4713-AF37-72EF3423C7B4}" destId="{E668612A-BCB2-4615-B943-C261C80E4C1A}" srcOrd="0" destOrd="0" presId="urn:microsoft.com/office/officeart/2005/8/layout/matrix3"/>
    <dgm:cxn modelId="{53DEA33A-9CA9-4074-A211-736990BE115B}" type="presOf" srcId="{EA00B76E-E204-4B98-BF26-53C01E172349}" destId="{97BF3EAB-7E64-4C1C-BE99-AF547892FF24}" srcOrd="0" destOrd="0" presId="urn:microsoft.com/office/officeart/2005/8/layout/matrix3"/>
    <dgm:cxn modelId="{B489873B-EB0F-42E1-99A5-4E18886F49B6}" type="presOf" srcId="{11B5C21D-6D12-4273-9E25-DE68591FECFA}" destId="{EB924FA2-150A-45CE-8745-F1EC69BB2ABC}" srcOrd="0" destOrd="0" presId="urn:microsoft.com/office/officeart/2005/8/layout/matrix3"/>
    <dgm:cxn modelId="{721ADE53-5FFF-4273-B974-7F5F5DEBC839}" srcId="{C39A5AB6-9F5F-4713-AF37-72EF3423C7B4}" destId="{93510B21-76DA-4386-B0A4-598C00BF3082}" srcOrd="2" destOrd="0" parTransId="{C3EFBEFD-9F93-471A-B373-B95E087C46AD}" sibTransId="{E9A7D0ED-DB12-4684-8D23-0BC7847097B0}"/>
    <dgm:cxn modelId="{B8C29355-D924-40C0-8209-C2E6BAC93A1F}" type="presOf" srcId="{60CBA30F-6FCB-4737-9125-22FFACCF1E6C}" destId="{3F853F7B-97BA-4143-8C61-DF1BF0188FFB}" srcOrd="0" destOrd="0" presId="urn:microsoft.com/office/officeart/2005/8/layout/matrix3"/>
    <dgm:cxn modelId="{EEF4DE93-222D-4A64-AEB1-A06D07E2EDBF}" srcId="{C39A5AB6-9F5F-4713-AF37-72EF3423C7B4}" destId="{60CBA30F-6FCB-4737-9125-22FFACCF1E6C}" srcOrd="3" destOrd="0" parTransId="{C22D741A-D0CD-4394-A272-AAB3DF0E3B0A}" sibTransId="{F230770C-06A6-44E8-9B63-79CA862D69F2}"/>
    <dgm:cxn modelId="{8CC1E1AC-3833-4331-B209-063572B90A22}" srcId="{C39A5AB6-9F5F-4713-AF37-72EF3423C7B4}" destId="{EA00B76E-E204-4B98-BF26-53C01E172349}" srcOrd="0" destOrd="0" parTransId="{EE7C4926-5AA4-4F68-92D7-BEB5985A71D8}" sibTransId="{D7CDAFB5-D3E9-44E0-8C7F-F6BE1F27B03E}"/>
    <dgm:cxn modelId="{0F0D42BD-D443-4AE6-84B3-A286EAD7EC72}" type="presOf" srcId="{93510B21-76DA-4386-B0A4-598C00BF3082}" destId="{18C76B1A-E356-4788-A0E4-1D395289A341}" srcOrd="0" destOrd="0" presId="urn:microsoft.com/office/officeart/2005/8/layout/matrix3"/>
    <dgm:cxn modelId="{6DC035DA-D5B2-4E48-8C40-A96B56655848}" srcId="{C39A5AB6-9F5F-4713-AF37-72EF3423C7B4}" destId="{11B5C21D-6D12-4273-9E25-DE68591FECFA}" srcOrd="1" destOrd="0" parTransId="{120F7DBB-037A-4D15-B079-F2BD834BDEFF}" sibTransId="{1E0D81B9-4A1C-431A-A8E0-1460024D8289}"/>
    <dgm:cxn modelId="{267D39FD-190D-4482-967F-F99FC18B6A44}" type="presParOf" srcId="{E668612A-BCB2-4615-B943-C261C80E4C1A}" destId="{36ED6822-CCE7-494E-BC7E-06DF2313DDFA}" srcOrd="0" destOrd="0" presId="urn:microsoft.com/office/officeart/2005/8/layout/matrix3"/>
    <dgm:cxn modelId="{3809FD96-F153-48F9-9007-87D4006B0A4E}" type="presParOf" srcId="{E668612A-BCB2-4615-B943-C261C80E4C1A}" destId="{97BF3EAB-7E64-4C1C-BE99-AF547892FF24}" srcOrd="1" destOrd="0" presId="urn:microsoft.com/office/officeart/2005/8/layout/matrix3"/>
    <dgm:cxn modelId="{518FDD61-30D1-4948-A703-BDEB18069BC2}" type="presParOf" srcId="{E668612A-BCB2-4615-B943-C261C80E4C1A}" destId="{EB924FA2-150A-45CE-8745-F1EC69BB2ABC}" srcOrd="2" destOrd="0" presId="urn:microsoft.com/office/officeart/2005/8/layout/matrix3"/>
    <dgm:cxn modelId="{CC6CBD53-1F47-4EA8-A1A6-7D9171999800}" type="presParOf" srcId="{E668612A-BCB2-4615-B943-C261C80E4C1A}" destId="{18C76B1A-E356-4788-A0E4-1D395289A341}" srcOrd="3" destOrd="0" presId="urn:microsoft.com/office/officeart/2005/8/layout/matrix3"/>
    <dgm:cxn modelId="{32A93E57-63B3-4829-BE6E-3D357849A1DA}" type="presParOf" srcId="{E668612A-BCB2-4615-B943-C261C80E4C1A}" destId="{3F853F7B-97BA-4143-8C61-DF1BF0188FF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506DA-8C81-4A1F-8EBC-D155020CC6B2}">
      <dsp:nvSpPr>
        <dsp:cNvPr id="0" name=""/>
        <dsp:cNvSpPr/>
      </dsp:nvSpPr>
      <dsp:spPr>
        <a:xfrm>
          <a:off x="0" y="5319"/>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CAF31A-865B-4259-9791-87A6D68F9911}">
      <dsp:nvSpPr>
        <dsp:cNvPr id="0" name=""/>
        <dsp:cNvSpPr/>
      </dsp:nvSpPr>
      <dsp:spPr>
        <a:xfrm>
          <a:off x="257016" y="196489"/>
          <a:ext cx="467760" cy="467303"/>
        </a:xfrm>
        <a:prstGeom prst="rect">
          <a:avLst/>
        </a:prstGeom>
        <a:blipFill>
          <a:blip xmlns:r="http://schemas.openxmlformats.org/officeDocument/2006/relationships" r:embed="rId1">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0D17E3-0999-4193-8714-8719064A8D69}">
      <dsp:nvSpPr>
        <dsp:cNvPr id="0" name=""/>
        <dsp:cNvSpPr/>
      </dsp:nvSpPr>
      <dsp:spPr>
        <a:xfrm>
          <a:off x="981794" y="5319"/>
          <a:ext cx="6036382"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study the actual, real-time ‘Flow of Cases’ from the date of institution till final disposal.</a:t>
          </a:r>
          <a:endParaRPr lang="en-US" sz="1600" kern="1200"/>
        </a:p>
      </dsp:txBody>
      <dsp:txXfrm>
        <a:off x="981794" y="5319"/>
        <a:ext cx="6036382" cy="902745"/>
      </dsp:txXfrm>
    </dsp:sp>
    <dsp:sp modelId="{BCED3D9A-CAD8-47CE-A429-8DAC3786B120}">
      <dsp:nvSpPr>
        <dsp:cNvPr id="0" name=""/>
        <dsp:cNvSpPr/>
      </dsp:nvSpPr>
      <dsp:spPr>
        <a:xfrm>
          <a:off x="0" y="1133751"/>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FDD28E-2DBE-44CE-96BD-6652A1CFE3BF}">
      <dsp:nvSpPr>
        <dsp:cNvPr id="0" name=""/>
        <dsp:cNvSpPr/>
      </dsp:nvSpPr>
      <dsp:spPr>
        <a:xfrm>
          <a:off x="257016" y="1324920"/>
          <a:ext cx="467760" cy="4673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532C52-1BF0-4E29-B940-FE88B73760AB}">
      <dsp:nvSpPr>
        <dsp:cNvPr id="0" name=""/>
        <dsp:cNvSpPr/>
      </dsp:nvSpPr>
      <dsp:spPr>
        <a:xfrm>
          <a:off x="981794" y="1133751"/>
          <a:ext cx="6036382"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identify the variables responsible for delays in disposal of cases.</a:t>
          </a:r>
          <a:endParaRPr lang="en-US" sz="1600" kern="1200"/>
        </a:p>
      </dsp:txBody>
      <dsp:txXfrm>
        <a:off x="981794" y="1133751"/>
        <a:ext cx="6036382" cy="902745"/>
      </dsp:txXfrm>
    </dsp:sp>
    <dsp:sp modelId="{1884BB85-DA3D-4A61-B616-524138602292}">
      <dsp:nvSpPr>
        <dsp:cNvPr id="0" name=""/>
        <dsp:cNvSpPr/>
      </dsp:nvSpPr>
      <dsp:spPr>
        <a:xfrm>
          <a:off x="0" y="2262182"/>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AE1ABF-2C11-4E8C-B760-0EAD63426BD7}">
      <dsp:nvSpPr>
        <dsp:cNvPr id="0" name=""/>
        <dsp:cNvSpPr/>
      </dsp:nvSpPr>
      <dsp:spPr>
        <a:xfrm>
          <a:off x="257016" y="2453352"/>
          <a:ext cx="467760" cy="4673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BC795F-CAB9-4C99-8B4F-4A430E5C9DA7}">
      <dsp:nvSpPr>
        <dsp:cNvPr id="0" name=""/>
        <dsp:cNvSpPr/>
      </dsp:nvSpPr>
      <dsp:spPr>
        <a:xfrm>
          <a:off x="981794" y="2262182"/>
          <a:ext cx="6036382"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assess realistic time lines needed for the final disposal of newly instituted cases relating to different jurisdictions.</a:t>
          </a:r>
          <a:endParaRPr lang="en-US" sz="1600" kern="1200"/>
        </a:p>
      </dsp:txBody>
      <dsp:txXfrm>
        <a:off x="981794" y="2262182"/>
        <a:ext cx="6036382" cy="902745"/>
      </dsp:txXfrm>
    </dsp:sp>
    <dsp:sp modelId="{E833C550-3D89-4C42-83C4-E05E3F0102CB}">
      <dsp:nvSpPr>
        <dsp:cNvPr id="0" name=""/>
        <dsp:cNvSpPr/>
      </dsp:nvSpPr>
      <dsp:spPr>
        <a:xfrm>
          <a:off x="0" y="3390614"/>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D4AE9B-39A2-4DAC-AA38-645D878154F0}">
      <dsp:nvSpPr>
        <dsp:cNvPr id="0" name=""/>
        <dsp:cNvSpPr/>
      </dsp:nvSpPr>
      <dsp:spPr>
        <a:xfrm>
          <a:off x="257016" y="3581784"/>
          <a:ext cx="467760" cy="4673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7F7E4B-66A6-47C9-AA30-7A1DCAD249AF}">
      <dsp:nvSpPr>
        <dsp:cNvPr id="0" name=""/>
        <dsp:cNvSpPr/>
      </dsp:nvSpPr>
      <dsp:spPr>
        <a:xfrm>
          <a:off x="981794" y="3390614"/>
          <a:ext cx="6036382"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stipulate norms designating the acceptable or tolerable time schedules for disposal of different types of cases.</a:t>
          </a:r>
          <a:endParaRPr lang="en-US" sz="1600" kern="1200"/>
        </a:p>
      </dsp:txBody>
      <dsp:txXfrm>
        <a:off x="981794" y="3390614"/>
        <a:ext cx="6036382" cy="902745"/>
      </dsp:txXfrm>
    </dsp:sp>
    <dsp:sp modelId="{B5F4AF93-A97A-444E-81CF-515A8D961F21}">
      <dsp:nvSpPr>
        <dsp:cNvPr id="0" name=""/>
        <dsp:cNvSpPr/>
      </dsp:nvSpPr>
      <dsp:spPr>
        <a:xfrm>
          <a:off x="0" y="4519046"/>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1878BD-64F1-409C-AFFD-A261F2BADE5D}">
      <dsp:nvSpPr>
        <dsp:cNvPr id="0" name=""/>
        <dsp:cNvSpPr/>
      </dsp:nvSpPr>
      <dsp:spPr>
        <a:xfrm>
          <a:off x="257016" y="4710216"/>
          <a:ext cx="467760" cy="467303"/>
        </a:xfrm>
        <a:prstGeom prst="rect">
          <a:avLst/>
        </a:prstGeom>
        <a:blipFill>
          <a:blip xmlns:r="http://schemas.openxmlformats.org/officeDocument/2006/relationships" r:embed="rId9">
            <a:duotone>
              <a:prstClr val="black"/>
              <a:schemeClr val="accent5">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0834AE-F291-4E87-9057-ED2E569ABA6F}">
      <dsp:nvSpPr>
        <dsp:cNvPr id="0" name=""/>
        <dsp:cNvSpPr/>
      </dsp:nvSpPr>
      <dsp:spPr>
        <a:xfrm>
          <a:off x="981794" y="4519046"/>
          <a:ext cx="6036382"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assess the realistic time lines required for various stages of the ‘flow of cases’ in different jurisdictions.</a:t>
          </a:r>
          <a:endParaRPr lang="en-US" sz="1600" kern="1200"/>
        </a:p>
      </dsp:txBody>
      <dsp:txXfrm>
        <a:off x="981794" y="4519046"/>
        <a:ext cx="6036382" cy="902745"/>
      </dsp:txXfrm>
    </dsp:sp>
    <dsp:sp modelId="{4C850EE9-437C-46CD-B045-A72C00AC129A}">
      <dsp:nvSpPr>
        <dsp:cNvPr id="0" name=""/>
        <dsp:cNvSpPr/>
      </dsp:nvSpPr>
      <dsp:spPr>
        <a:xfrm>
          <a:off x="0" y="5647478"/>
          <a:ext cx="7047914" cy="849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683B1-5C25-46E7-9283-4566D1B64281}">
      <dsp:nvSpPr>
        <dsp:cNvPr id="0" name=""/>
        <dsp:cNvSpPr/>
      </dsp:nvSpPr>
      <dsp:spPr>
        <a:xfrm>
          <a:off x="257268" y="5838647"/>
          <a:ext cx="467760" cy="46730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6A1D98-2547-4172-A951-4AAA3C14380A}">
      <dsp:nvSpPr>
        <dsp:cNvPr id="0" name=""/>
        <dsp:cNvSpPr/>
      </dsp:nvSpPr>
      <dsp:spPr>
        <a:xfrm>
          <a:off x="982296" y="5647478"/>
          <a:ext cx="6004223" cy="902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41" tIns="95541" rIns="95541" bIns="95541" numCol="1" spcCol="1270" anchor="ctr" anchorCtr="0">
          <a:noAutofit/>
        </a:bodyPr>
        <a:lstStyle/>
        <a:p>
          <a:pPr marL="0" lvl="0" indent="0" algn="l" defTabSz="711200">
            <a:lnSpc>
              <a:spcPct val="100000"/>
            </a:lnSpc>
            <a:spcBef>
              <a:spcPct val="0"/>
            </a:spcBef>
            <a:spcAft>
              <a:spcPct val="35000"/>
            </a:spcAft>
            <a:buNone/>
          </a:pPr>
          <a:r>
            <a:rPr lang="en-IN" sz="1600" b="1" kern="1200"/>
            <a:t>To appreciate the variables involved in filing and institution patterns and mapping the nature of litigation in different jurisdictions in different District Courts.</a:t>
          </a:r>
          <a:endParaRPr lang="en-US" sz="1600" kern="1200"/>
        </a:p>
      </dsp:txBody>
      <dsp:txXfrm>
        <a:off x="982296" y="5647478"/>
        <a:ext cx="6004223" cy="902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DA2F7A-43B4-48B0-A6EC-08512D4CA033}">
      <dsp:nvSpPr>
        <dsp:cNvPr id="0" name=""/>
        <dsp:cNvSpPr/>
      </dsp:nvSpPr>
      <dsp:spPr>
        <a:xfrm>
          <a:off x="339777"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973BD3-019F-4C08-AA45-831D4D923104}">
      <dsp:nvSpPr>
        <dsp:cNvPr id="0" name=""/>
        <dsp:cNvSpPr/>
      </dsp:nvSpPr>
      <dsp:spPr>
        <a:xfrm>
          <a:off x="564637" y="1526335"/>
          <a:ext cx="605390" cy="6053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4B5E81-BE38-492E-A342-EF7B932917D9}">
      <dsp:nvSpPr>
        <dsp:cNvPr id="0" name=""/>
        <dsp:cNvSpPr/>
      </dsp:nvSpPr>
      <dsp:spPr>
        <a:xfrm>
          <a:off x="2488"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dirty="0"/>
            <a:t>DAKSH has been associated with the project since April 2017</a:t>
          </a:r>
          <a:endParaRPr lang="en-US" sz="1400" kern="1200" dirty="0"/>
        </a:p>
      </dsp:txBody>
      <dsp:txXfrm>
        <a:off x="2488" y="2685226"/>
        <a:ext cx="1729687" cy="1696010"/>
      </dsp:txXfrm>
    </dsp:sp>
    <dsp:sp modelId="{EF9A9D1C-A757-4924-8EB2-70975C42E033}">
      <dsp:nvSpPr>
        <dsp:cNvPr id="0" name=""/>
        <dsp:cNvSpPr/>
      </dsp:nvSpPr>
      <dsp:spPr>
        <a:xfrm>
          <a:off x="2372160"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61E977-A95D-4A76-9E39-FDD7FA4F1C58}">
      <dsp:nvSpPr>
        <dsp:cNvPr id="0" name=""/>
        <dsp:cNvSpPr/>
      </dsp:nvSpPr>
      <dsp:spPr>
        <a:xfrm>
          <a:off x="2597019" y="1526335"/>
          <a:ext cx="605390" cy="6053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6CC59F-CA6E-46D9-B4EB-3666C70748CE}">
      <dsp:nvSpPr>
        <dsp:cNvPr id="0" name=""/>
        <dsp:cNvSpPr/>
      </dsp:nvSpPr>
      <dsp:spPr>
        <a:xfrm>
          <a:off x="2034871"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dirty="0"/>
            <a:t>To ease the data collection process, DAKSH developed an online tool, “Court Log”</a:t>
          </a:r>
          <a:endParaRPr lang="en-US" sz="1400" kern="1200" dirty="0"/>
        </a:p>
      </dsp:txBody>
      <dsp:txXfrm>
        <a:off x="2034871" y="2685226"/>
        <a:ext cx="1729687" cy="1696010"/>
      </dsp:txXfrm>
    </dsp:sp>
    <dsp:sp modelId="{1591FB7C-B016-41BB-9992-4113B48DC775}">
      <dsp:nvSpPr>
        <dsp:cNvPr id="0" name=""/>
        <dsp:cNvSpPr/>
      </dsp:nvSpPr>
      <dsp:spPr>
        <a:xfrm>
          <a:off x="4404543"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C9E86-A77E-4CD3-A337-F6FCD16ECA72}">
      <dsp:nvSpPr>
        <dsp:cNvPr id="0" name=""/>
        <dsp:cNvSpPr/>
      </dsp:nvSpPr>
      <dsp:spPr>
        <a:xfrm>
          <a:off x="4629402" y="1526335"/>
          <a:ext cx="605390" cy="6053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4691B8-913E-49F7-898C-E33177B818F2}">
      <dsp:nvSpPr>
        <dsp:cNvPr id="0" name=""/>
        <dsp:cNvSpPr/>
      </dsp:nvSpPr>
      <dsp:spPr>
        <a:xfrm>
          <a:off x="4067254"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dirty="0"/>
            <a:t>The app helped in recording time spent per hearing, Reasons for adjournments and various outcomes of a hearing through a drop down list.</a:t>
          </a:r>
          <a:endParaRPr lang="en-US" sz="1400" kern="1200" dirty="0"/>
        </a:p>
      </dsp:txBody>
      <dsp:txXfrm>
        <a:off x="4067254" y="2685226"/>
        <a:ext cx="1729687" cy="1696010"/>
      </dsp:txXfrm>
    </dsp:sp>
    <dsp:sp modelId="{A8935CD7-F336-4B7B-8ED5-840B1EB0BDD5}">
      <dsp:nvSpPr>
        <dsp:cNvPr id="0" name=""/>
        <dsp:cNvSpPr/>
      </dsp:nvSpPr>
      <dsp:spPr>
        <a:xfrm>
          <a:off x="6436926"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912774-296E-4F0C-ADCA-94B8F2985910}">
      <dsp:nvSpPr>
        <dsp:cNvPr id="0" name=""/>
        <dsp:cNvSpPr/>
      </dsp:nvSpPr>
      <dsp:spPr>
        <a:xfrm>
          <a:off x="6661785" y="1526335"/>
          <a:ext cx="605390" cy="6053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DAB3A5-7494-4888-8BDF-7203FF3C1828}">
      <dsp:nvSpPr>
        <dsp:cNvPr id="0" name=""/>
        <dsp:cNvSpPr/>
      </dsp:nvSpPr>
      <dsp:spPr>
        <a:xfrm>
          <a:off x="6099637"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dirty="0"/>
            <a:t>Dashboards were set up for each of the courts for quick analysis and contained a summary of the work done by the judges on the previous day.  </a:t>
          </a:r>
          <a:endParaRPr lang="en-US" sz="1400" kern="1200" dirty="0"/>
        </a:p>
      </dsp:txBody>
      <dsp:txXfrm>
        <a:off x="6099637" y="2685226"/>
        <a:ext cx="1729687" cy="1696010"/>
      </dsp:txXfrm>
    </dsp:sp>
    <dsp:sp modelId="{C4B6CC14-C86E-4F8D-A6B6-20993AF95884}">
      <dsp:nvSpPr>
        <dsp:cNvPr id="0" name=""/>
        <dsp:cNvSpPr/>
      </dsp:nvSpPr>
      <dsp:spPr>
        <a:xfrm>
          <a:off x="8469309"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5F8820-B968-4DC4-B431-F304C64822B3}">
      <dsp:nvSpPr>
        <dsp:cNvPr id="0" name=""/>
        <dsp:cNvSpPr/>
      </dsp:nvSpPr>
      <dsp:spPr>
        <a:xfrm>
          <a:off x="8694168" y="1526335"/>
          <a:ext cx="605390" cy="6053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7272DC-259D-4A0B-B2ED-68BBEFA58D44}">
      <dsp:nvSpPr>
        <dsp:cNvPr id="0" name=""/>
        <dsp:cNvSpPr/>
      </dsp:nvSpPr>
      <dsp:spPr>
        <a:xfrm>
          <a:off x="8132019"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a:t>Data was entered by the court staff on a daily basis. Court staff were trained by the DAKSH representatives.</a:t>
          </a:r>
          <a:endParaRPr lang="en-US" sz="1400" kern="1200"/>
        </a:p>
      </dsp:txBody>
      <dsp:txXfrm>
        <a:off x="8132019" y="2685226"/>
        <a:ext cx="1729687" cy="1696010"/>
      </dsp:txXfrm>
    </dsp:sp>
    <dsp:sp modelId="{AE1ECC87-C2B4-4974-A743-3DCBC4B10FEE}">
      <dsp:nvSpPr>
        <dsp:cNvPr id="0" name=""/>
        <dsp:cNvSpPr/>
      </dsp:nvSpPr>
      <dsp:spPr>
        <a:xfrm>
          <a:off x="10501691" y="1301476"/>
          <a:ext cx="1055109" cy="105510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B5EF7D-A6A6-46BE-A239-69AA2F5EC1CE}">
      <dsp:nvSpPr>
        <dsp:cNvPr id="0" name=""/>
        <dsp:cNvSpPr/>
      </dsp:nvSpPr>
      <dsp:spPr>
        <a:xfrm>
          <a:off x="10726551" y="1526335"/>
          <a:ext cx="605390" cy="60539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657D44-6290-4582-B993-A2E06BFFB8FE}">
      <dsp:nvSpPr>
        <dsp:cNvPr id="0" name=""/>
        <dsp:cNvSpPr/>
      </dsp:nvSpPr>
      <dsp:spPr>
        <a:xfrm>
          <a:off x="10164402" y="2685226"/>
          <a:ext cx="1729687" cy="1696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IN" sz="1400" kern="1200" dirty="0"/>
            <a:t>DAKSH assisted the Delhi High Court draft the final report which was released on 3 May 2019.</a:t>
          </a:r>
          <a:endParaRPr lang="en-US" sz="1400" kern="1200" dirty="0"/>
        </a:p>
      </dsp:txBody>
      <dsp:txXfrm>
        <a:off x="10164402" y="2685226"/>
        <a:ext cx="1729687" cy="169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D597E-7ED2-49BE-9C8F-743CCC493EB5}">
      <dsp:nvSpPr>
        <dsp:cNvPr id="0" name=""/>
        <dsp:cNvSpPr/>
      </dsp:nvSpPr>
      <dsp:spPr>
        <a:xfrm>
          <a:off x="60753" y="272480"/>
          <a:ext cx="1096536" cy="109653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7A1BB2-2856-476B-9B1F-C2AC108614DA}">
      <dsp:nvSpPr>
        <dsp:cNvPr id="0" name=""/>
        <dsp:cNvSpPr/>
      </dsp:nvSpPr>
      <dsp:spPr>
        <a:xfrm>
          <a:off x="291026" y="502753"/>
          <a:ext cx="635991" cy="635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3E7BD0-EC6B-499E-9657-7B595D9C6061}">
      <dsp:nvSpPr>
        <dsp:cNvPr id="0" name=""/>
        <dsp:cNvSpPr/>
      </dsp:nvSpPr>
      <dsp:spPr>
        <a:xfrm>
          <a:off x="1392262" y="272480"/>
          <a:ext cx="2584693" cy="109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IN" sz="1400" kern="1200" dirty="0"/>
            <a:t>Since pilot courts had a fewer number of cases on their docket they could spend more time per hearing when compared to the reference courts.</a:t>
          </a:r>
          <a:endParaRPr lang="en-US" sz="1400" kern="1200" dirty="0"/>
        </a:p>
      </dsp:txBody>
      <dsp:txXfrm>
        <a:off x="1392262" y="272480"/>
        <a:ext cx="2584693" cy="1096536"/>
      </dsp:txXfrm>
    </dsp:sp>
    <dsp:sp modelId="{FC23274A-C18E-4AD8-B014-002E30C84ADE}">
      <dsp:nvSpPr>
        <dsp:cNvPr id="0" name=""/>
        <dsp:cNvSpPr/>
      </dsp:nvSpPr>
      <dsp:spPr>
        <a:xfrm>
          <a:off x="160113" y="4354151"/>
          <a:ext cx="1096536" cy="109653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72AC3D-3DC3-46C7-8A45-D9FC10E7B798}">
      <dsp:nvSpPr>
        <dsp:cNvPr id="0" name=""/>
        <dsp:cNvSpPr/>
      </dsp:nvSpPr>
      <dsp:spPr>
        <a:xfrm>
          <a:off x="363887" y="4650681"/>
          <a:ext cx="635991" cy="635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3165A5-26D5-444D-BAC8-4DDFAB88EFC0}">
      <dsp:nvSpPr>
        <dsp:cNvPr id="0" name=""/>
        <dsp:cNvSpPr/>
      </dsp:nvSpPr>
      <dsp:spPr>
        <a:xfrm>
          <a:off x="1368027" y="2186518"/>
          <a:ext cx="2584693" cy="109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IN" sz="1400" kern="1200" dirty="0"/>
            <a:t>Amongst criminal cases Prosecution Evidence stage occupied the highest percentage of hearings in the pilot and the reference courts indicating that Prosecution Evidence stage forms the crux of criminal proceedings.</a:t>
          </a:r>
          <a:endParaRPr lang="en-US" sz="1400" kern="1200" dirty="0"/>
        </a:p>
      </dsp:txBody>
      <dsp:txXfrm>
        <a:off x="1368027" y="2186518"/>
        <a:ext cx="2584693" cy="1096536"/>
      </dsp:txXfrm>
    </dsp:sp>
    <dsp:sp modelId="{D3EF0A42-0934-4FC8-A5DC-40C45923B606}">
      <dsp:nvSpPr>
        <dsp:cNvPr id="0" name=""/>
        <dsp:cNvSpPr/>
      </dsp:nvSpPr>
      <dsp:spPr>
        <a:xfrm>
          <a:off x="60753" y="2356710"/>
          <a:ext cx="1096536" cy="109653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E6B04A-7567-427A-925F-AA987F447234}">
      <dsp:nvSpPr>
        <dsp:cNvPr id="0" name=""/>
        <dsp:cNvSpPr/>
      </dsp:nvSpPr>
      <dsp:spPr>
        <a:xfrm>
          <a:off x="291026" y="2586982"/>
          <a:ext cx="635991" cy="6359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476269-2F8B-41BD-AB5D-F0280EA92B6C}">
      <dsp:nvSpPr>
        <dsp:cNvPr id="0" name=""/>
        <dsp:cNvSpPr/>
      </dsp:nvSpPr>
      <dsp:spPr>
        <a:xfrm>
          <a:off x="1379002" y="4331287"/>
          <a:ext cx="2584693" cy="109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IN" sz="1400" kern="1200" dirty="0"/>
            <a:t>In terms of time, most of the pilot courts with criminal cases spent more amount of time per hearing on the final arguments and the final order/judgments stage. Courts need to research on case laws and dictate judgment which takes a considerable amount of time.</a:t>
          </a:r>
          <a:endParaRPr lang="en-US" sz="1400" kern="1200" dirty="0"/>
        </a:p>
      </dsp:txBody>
      <dsp:txXfrm>
        <a:off x="1379002" y="4331287"/>
        <a:ext cx="2584693" cy="1096536"/>
      </dsp:txXfrm>
    </dsp:sp>
    <dsp:sp modelId="{0D16AA43-85FA-4910-8920-5F13EB0718F6}">
      <dsp:nvSpPr>
        <dsp:cNvPr id="0" name=""/>
        <dsp:cNvSpPr/>
      </dsp:nvSpPr>
      <dsp:spPr>
        <a:xfrm>
          <a:off x="4321305" y="266656"/>
          <a:ext cx="1096536" cy="109653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2FDD9B-849D-4FEF-B808-D924095AE9C6}">
      <dsp:nvSpPr>
        <dsp:cNvPr id="0" name=""/>
        <dsp:cNvSpPr/>
      </dsp:nvSpPr>
      <dsp:spPr>
        <a:xfrm>
          <a:off x="4564825" y="532896"/>
          <a:ext cx="635991" cy="635991"/>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4B01FD-B2D5-458F-80C9-9C536A2AD01B}">
      <dsp:nvSpPr>
        <dsp:cNvPr id="0" name=""/>
        <dsp:cNvSpPr/>
      </dsp:nvSpPr>
      <dsp:spPr>
        <a:xfrm>
          <a:off x="5613050" y="571460"/>
          <a:ext cx="2584693" cy="109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IN" sz="1400" kern="1200" dirty="0"/>
            <a:t>Amongst civil cases, Misc. Cases/Purpose stage occupied the highest percentage of hearings in both the pilot and the reference courts. This stage is an omnibus classification that include written statements, issuing of notice/summons, filing of replication etc.</a:t>
          </a:r>
          <a:endParaRPr lang="en-US" sz="1400" kern="1200" dirty="0"/>
        </a:p>
      </dsp:txBody>
      <dsp:txXfrm>
        <a:off x="5613050" y="571460"/>
        <a:ext cx="2584693" cy="1096536"/>
      </dsp:txXfrm>
    </dsp:sp>
    <dsp:sp modelId="{95545520-9602-4DE4-B0FB-E6E1C60E0AA2}">
      <dsp:nvSpPr>
        <dsp:cNvPr id="0" name=""/>
        <dsp:cNvSpPr/>
      </dsp:nvSpPr>
      <dsp:spPr>
        <a:xfrm>
          <a:off x="4261694" y="2572386"/>
          <a:ext cx="1096536" cy="109653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789D4E-D545-469D-BD8B-E35C19BD1F6A}">
      <dsp:nvSpPr>
        <dsp:cNvPr id="0" name=""/>
        <dsp:cNvSpPr/>
      </dsp:nvSpPr>
      <dsp:spPr>
        <a:xfrm>
          <a:off x="4505211" y="2734790"/>
          <a:ext cx="635991" cy="6359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81BDEC-A9D8-47E5-86AF-3EEB5A7B3399}">
      <dsp:nvSpPr>
        <dsp:cNvPr id="0" name=""/>
        <dsp:cNvSpPr/>
      </dsp:nvSpPr>
      <dsp:spPr>
        <a:xfrm>
          <a:off x="5619683" y="2532625"/>
          <a:ext cx="2584693" cy="109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IN" sz="1400" kern="1200" dirty="0"/>
            <a:t>In terms of minutes, the trend was similar as pilot courts handling civil cases spent more amount of time per hearing on the final order/judgments stage. </a:t>
          </a:r>
          <a:endParaRPr lang="en-US" sz="1400" kern="1200" dirty="0"/>
        </a:p>
      </dsp:txBody>
      <dsp:txXfrm>
        <a:off x="5619683" y="2532625"/>
        <a:ext cx="2584693" cy="10965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D6822-CCE7-494E-BC7E-06DF2313DDFA}">
      <dsp:nvSpPr>
        <dsp:cNvPr id="0" name=""/>
        <dsp:cNvSpPr/>
      </dsp:nvSpPr>
      <dsp:spPr>
        <a:xfrm>
          <a:off x="1153550" y="0"/>
          <a:ext cx="5866227" cy="5866227"/>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BF3EAB-7E64-4C1C-BE99-AF547892FF24}">
      <dsp:nvSpPr>
        <dsp:cNvPr id="0" name=""/>
        <dsp:cNvSpPr/>
      </dsp:nvSpPr>
      <dsp:spPr>
        <a:xfrm>
          <a:off x="1710842" y="557291"/>
          <a:ext cx="2287828" cy="22878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t>Absence of witnesses was identified as the most common reason for adjournments. As per court log data 8% of hearings in sessions courts and motor accidents claims courts were adjourned due to absence of witnesses.</a:t>
          </a:r>
          <a:endParaRPr lang="en-US" sz="1400" kern="1200" dirty="0"/>
        </a:p>
      </dsp:txBody>
      <dsp:txXfrm>
        <a:off x="1822525" y="668974"/>
        <a:ext cx="2064462" cy="2064462"/>
      </dsp:txXfrm>
    </dsp:sp>
    <dsp:sp modelId="{EB924FA2-150A-45CE-8745-F1EC69BB2ABC}">
      <dsp:nvSpPr>
        <dsp:cNvPr id="0" name=""/>
        <dsp:cNvSpPr/>
      </dsp:nvSpPr>
      <dsp:spPr>
        <a:xfrm>
          <a:off x="4174657" y="557291"/>
          <a:ext cx="2287828" cy="22878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a:t>Adjournments sought by counsels/parties at different stages was also a major reason for delay. 13% of hearings in district courts were adjourned due to either the absence of the counsels/parties or extra time sought by them.</a:t>
          </a:r>
          <a:endParaRPr lang="en-US" sz="1400" kern="1200"/>
        </a:p>
      </dsp:txBody>
      <dsp:txXfrm>
        <a:off x="4286340" y="668974"/>
        <a:ext cx="2064462" cy="2064462"/>
      </dsp:txXfrm>
    </dsp:sp>
    <dsp:sp modelId="{18C76B1A-E356-4788-A0E4-1D395289A341}">
      <dsp:nvSpPr>
        <dsp:cNvPr id="0" name=""/>
        <dsp:cNvSpPr/>
      </dsp:nvSpPr>
      <dsp:spPr>
        <a:xfrm>
          <a:off x="1710842" y="3021106"/>
          <a:ext cx="2287828" cy="22878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a:t>Delay in service summons to the parties or witnesses further tend to delay the day to day proceedings of the court.</a:t>
          </a:r>
          <a:endParaRPr lang="en-US" sz="1400" kern="1200"/>
        </a:p>
      </dsp:txBody>
      <dsp:txXfrm>
        <a:off x="1822525" y="3132789"/>
        <a:ext cx="2064462" cy="2064462"/>
      </dsp:txXfrm>
    </dsp:sp>
    <dsp:sp modelId="{3F853F7B-97BA-4143-8C61-DF1BF0188FFB}">
      <dsp:nvSpPr>
        <dsp:cNvPr id="0" name=""/>
        <dsp:cNvSpPr/>
      </dsp:nvSpPr>
      <dsp:spPr>
        <a:xfrm>
          <a:off x="4174657" y="3021106"/>
          <a:ext cx="2287828" cy="22878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a:t>Summoning outstation parties was also identified as a major reason for delay in the pilot courts.</a:t>
          </a:r>
          <a:endParaRPr lang="en-US" sz="1400" kern="1200"/>
        </a:p>
      </dsp:txBody>
      <dsp:txXfrm>
        <a:off x="4286340" y="3132789"/>
        <a:ext cx="2064462" cy="20644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230FA-4C80-4649-8C6B-57D0F635D3C3}" type="datetimeFigureOut">
              <a:rPr lang="en-IN" smtClean="0"/>
              <a:t>06-05-2019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72794-7981-4B5D-905A-0F39A85F1991}" type="slidenum">
              <a:rPr lang="en-IN" smtClean="0"/>
              <a:t>‹#›</a:t>
            </a:fld>
            <a:endParaRPr lang="en-IN"/>
          </a:p>
        </p:txBody>
      </p:sp>
    </p:spTree>
    <p:extLst>
      <p:ext uri="{BB962C8B-B14F-4D97-AF65-F5344CB8AC3E}">
        <p14:creationId xmlns:p14="http://schemas.microsoft.com/office/powerpoint/2010/main" val="1286998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F08A-0C15-4F73-AC9C-5EB90FF22A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91470DC-088E-4BF0-B3A2-8D5BDCF0CA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4A64893-D66C-4ADD-AC1F-84524104269B}"/>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DE3E3EFB-028D-4ACC-8D3A-136763B9106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8DD97C-8B28-4479-BE77-2B0F8C5F141C}"/>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1726389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111F-8B9A-404C-9735-6D22A7737D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03FED6A-48A1-4E38-BF07-6E1C7BDC1F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DDF9E3-3776-46AC-BDC1-54EA1E78F2EF}"/>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F0F991C8-AD5D-4EE5-826C-3BDE86CB393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A0DD16C-2B9B-48FD-9935-FDB36F334610}"/>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81223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BAB922-8270-4948-94DD-6173E44FEF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EDD0EE7-5A5B-484D-B117-F99D69F222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AA836B-16BB-4B20-AE82-96183ECF42B5}"/>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81845347-75FE-4FE2-9453-586043158C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7EBB21-10C2-4D34-BE08-E252753096C0}"/>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24938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42715-3E19-41A1-B423-C3852A21BF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7A0ADCA-014E-49CE-9CF1-F75DAD14D7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E903897-9A27-4409-8092-03D0A514E8C9}"/>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46037A9F-0EE0-46BA-A270-6986D66182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2D8749-F7BB-4482-AE49-62A81EA09ECC}"/>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54660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37CA-4C40-407B-9A02-33D7CB2488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9E9BB56-8F11-4335-AE8B-5EDF1E755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21F3BB-DE2B-43A4-91C1-833D2528F8EF}"/>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596C32AC-2FDD-484F-8C71-9AC7A96C39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813A157-370C-4536-B35B-145860656BAC}"/>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392697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9F74-4BC2-44F1-AD3B-419AF923CE2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66580AF-A5B9-4A63-B4FD-B8163B5753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DBC739-796C-4896-8ABA-99193C74B0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63B969C-CF50-4202-A33D-EB7DB05B69E3}"/>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6" name="Footer Placeholder 5">
            <a:extLst>
              <a:ext uri="{FF2B5EF4-FFF2-40B4-BE49-F238E27FC236}">
                <a16:creationId xmlns:a16="http://schemas.microsoft.com/office/drawing/2014/main" id="{3DB9B0E4-CFB1-4C30-9F8B-BE1BC182098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2C88786-D3CB-497D-B524-B2287CD35491}"/>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194530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01CD1-ECE7-4642-8A6C-A96858D4BFF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0E8B27F-07A5-40E9-93E0-02F4765EAC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E6812E-E58C-485B-AFF4-D86C5BE7F5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D5FB01B-55CB-48BB-BAC5-E7676F3C20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DD2EF3-C2A1-4F2B-A1C2-447F11B700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454EBDA-122A-47F6-A9EA-B452615C4E01}"/>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8" name="Footer Placeholder 7">
            <a:extLst>
              <a:ext uri="{FF2B5EF4-FFF2-40B4-BE49-F238E27FC236}">
                <a16:creationId xmlns:a16="http://schemas.microsoft.com/office/drawing/2014/main" id="{EB5CA4A4-287B-4D4E-A02C-E02ADBAF88F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A33217C-C9F5-49D3-A23D-621BAD88E589}"/>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3297986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E5212-82E3-40A8-AF7B-9DE751BB3C0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F7137D8-7602-4745-935B-7351256EEF1D}"/>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4" name="Footer Placeholder 3">
            <a:extLst>
              <a:ext uri="{FF2B5EF4-FFF2-40B4-BE49-F238E27FC236}">
                <a16:creationId xmlns:a16="http://schemas.microsoft.com/office/drawing/2014/main" id="{E1C84310-22A7-48E3-A401-19649E583E6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FD68FD7-0D2C-4BB2-B9ED-B8E95C2D74EB}"/>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385568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FFF81E-09FB-4580-BB40-814BB26D7A5E}"/>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3" name="Footer Placeholder 2">
            <a:extLst>
              <a:ext uri="{FF2B5EF4-FFF2-40B4-BE49-F238E27FC236}">
                <a16:creationId xmlns:a16="http://schemas.microsoft.com/office/drawing/2014/main" id="{7D4FCAA1-30E1-4BFE-B6C9-250DF15D55D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31B77A0-8A42-430F-9B5E-F6F9F34A9D15}"/>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174938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8961-DE9D-4019-A318-6C041DCA6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9E899F0-8DCD-4795-BBA0-75B7D4829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C8D2715-939D-419D-917C-FA0B45025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3148B2-B3B3-4C99-8BC5-3A265B37209A}"/>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6" name="Footer Placeholder 5">
            <a:extLst>
              <a:ext uri="{FF2B5EF4-FFF2-40B4-BE49-F238E27FC236}">
                <a16:creationId xmlns:a16="http://schemas.microsoft.com/office/drawing/2014/main" id="{ABA90910-B74B-405B-933B-F9C1798715A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08B558A-D213-43E9-AAB4-951E3BA120A8}"/>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414826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F06D7-D36A-4076-94B8-06339AA3AA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031DA9F-F2C6-4F38-938D-0DFAA1CC59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60EC309-431B-4F0E-A2FF-0F2E7FA771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9DC845-66C5-4488-AFDC-8A980ACDFA44}"/>
              </a:ext>
            </a:extLst>
          </p:cNvPr>
          <p:cNvSpPr>
            <a:spLocks noGrp="1"/>
          </p:cNvSpPr>
          <p:nvPr>
            <p:ph type="dt" sz="half" idx="10"/>
          </p:nvPr>
        </p:nvSpPr>
        <p:spPr/>
        <p:txBody>
          <a:bodyPr/>
          <a:lstStyle/>
          <a:p>
            <a:fld id="{68443D78-4C88-4ECC-8E19-D573AFBC81E1}" type="datetimeFigureOut">
              <a:rPr lang="en-IN" smtClean="0"/>
              <a:t>06-05-2019</a:t>
            </a:fld>
            <a:endParaRPr lang="en-IN"/>
          </a:p>
        </p:txBody>
      </p:sp>
      <p:sp>
        <p:nvSpPr>
          <p:cNvPr id="6" name="Footer Placeholder 5">
            <a:extLst>
              <a:ext uri="{FF2B5EF4-FFF2-40B4-BE49-F238E27FC236}">
                <a16:creationId xmlns:a16="http://schemas.microsoft.com/office/drawing/2014/main" id="{FDF226E3-3835-4268-A00F-C503F5A157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F01E686-C6B7-4D40-96EE-9E572FDA255D}"/>
              </a:ext>
            </a:extLst>
          </p:cNvPr>
          <p:cNvSpPr>
            <a:spLocks noGrp="1"/>
          </p:cNvSpPr>
          <p:nvPr>
            <p:ph type="sldNum" sz="quarter" idx="12"/>
          </p:nvPr>
        </p:nvSpPr>
        <p:spPr/>
        <p:txBody>
          <a:bodyPr/>
          <a:lstStyle/>
          <a:p>
            <a:fld id="{5506ED68-BE75-48C0-8EFF-976E6B8BF4D8}" type="slidenum">
              <a:rPr lang="en-IN" smtClean="0"/>
              <a:t>‹#›</a:t>
            </a:fld>
            <a:endParaRPr lang="en-IN"/>
          </a:p>
        </p:txBody>
      </p:sp>
    </p:spTree>
    <p:extLst>
      <p:ext uri="{BB962C8B-B14F-4D97-AF65-F5344CB8AC3E}">
        <p14:creationId xmlns:p14="http://schemas.microsoft.com/office/powerpoint/2010/main" val="69072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C4F2E3-B779-41F8-8E78-6921778243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9AF4D0B-3976-43EA-AFEF-E971859730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0CD05B-80D2-412E-85A2-E5E511D97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43D78-4C88-4ECC-8E19-D573AFBC81E1}" type="datetimeFigureOut">
              <a:rPr lang="en-IN" smtClean="0"/>
              <a:t>06-05-2019</a:t>
            </a:fld>
            <a:endParaRPr lang="en-IN"/>
          </a:p>
        </p:txBody>
      </p:sp>
      <p:sp>
        <p:nvSpPr>
          <p:cNvPr id="5" name="Footer Placeholder 4">
            <a:extLst>
              <a:ext uri="{FF2B5EF4-FFF2-40B4-BE49-F238E27FC236}">
                <a16:creationId xmlns:a16="http://schemas.microsoft.com/office/drawing/2014/main" id="{F8789BB9-5C22-4EC3-9F60-D9393B943D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8A6F357-82E3-459B-8099-E856F62D52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6ED68-BE75-48C0-8EFF-976E6B8BF4D8}" type="slidenum">
              <a:rPr lang="en-IN" smtClean="0"/>
              <a:t>‹#›</a:t>
            </a:fld>
            <a:endParaRPr lang="en-IN"/>
          </a:p>
        </p:txBody>
      </p:sp>
    </p:spTree>
    <p:extLst>
      <p:ext uri="{BB962C8B-B14F-4D97-AF65-F5344CB8AC3E}">
        <p14:creationId xmlns:p14="http://schemas.microsoft.com/office/powerpoint/2010/main" val="730385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2CD380-FE50-4E66-A01B-84B4B536B667}"/>
              </a:ext>
            </a:extLst>
          </p:cNvPr>
          <p:cNvSpPr>
            <a:spLocks noGrp="1"/>
          </p:cNvSpPr>
          <p:nvPr>
            <p:ph type="ctrTitle"/>
          </p:nvPr>
        </p:nvSpPr>
        <p:spPr>
          <a:xfrm>
            <a:off x="6746628" y="1783959"/>
            <a:ext cx="4645250" cy="2889114"/>
          </a:xfrm>
        </p:spPr>
        <p:txBody>
          <a:bodyPr anchor="b">
            <a:normAutofit/>
          </a:bodyPr>
          <a:lstStyle/>
          <a:p>
            <a:pPr algn="l"/>
            <a:r>
              <a:rPr lang="en-IN" sz="4700" dirty="0">
                <a:solidFill>
                  <a:schemeClr val="bg1"/>
                </a:solidFill>
              </a:rPr>
              <a:t>ZERO PENDENCY COURTS PROJECT BY THE DELHI HIGH COURT</a:t>
            </a:r>
          </a:p>
        </p:txBody>
      </p:sp>
      <p:sp>
        <p:nvSpPr>
          <p:cNvPr id="3" name="Subtitle 2">
            <a:extLst>
              <a:ext uri="{FF2B5EF4-FFF2-40B4-BE49-F238E27FC236}">
                <a16:creationId xmlns:a16="http://schemas.microsoft.com/office/drawing/2014/main" id="{77E1CD9C-E4CC-43FA-8C14-69CE66462C91}"/>
              </a:ext>
            </a:extLst>
          </p:cNvPr>
          <p:cNvSpPr>
            <a:spLocks noGrp="1"/>
          </p:cNvSpPr>
          <p:nvPr>
            <p:ph type="subTitle" idx="1"/>
          </p:nvPr>
        </p:nvSpPr>
        <p:spPr>
          <a:xfrm>
            <a:off x="6746627" y="4750893"/>
            <a:ext cx="4645250" cy="1147863"/>
          </a:xfrm>
        </p:spPr>
        <p:txBody>
          <a:bodyPr anchor="t">
            <a:normAutofit lnSpcReduction="10000"/>
          </a:bodyPr>
          <a:lstStyle/>
          <a:p>
            <a:pPr algn="l"/>
            <a:r>
              <a:rPr lang="en-IN" sz="2000" dirty="0">
                <a:solidFill>
                  <a:schemeClr val="bg1"/>
                </a:solidFill>
              </a:rPr>
              <a:t>SUMMARY OF FINDINGS</a:t>
            </a:r>
          </a:p>
          <a:p>
            <a:pPr algn="l"/>
            <a:endParaRPr lang="en-IN" sz="2000" dirty="0">
              <a:solidFill>
                <a:schemeClr val="bg1"/>
              </a:solidFill>
            </a:endParaRPr>
          </a:p>
          <a:p>
            <a:pPr algn="l"/>
            <a:r>
              <a:rPr lang="en-IN" sz="2000" dirty="0">
                <a:solidFill>
                  <a:schemeClr val="bg1"/>
                </a:solidFill>
              </a:rPr>
              <a:t>MAY 2019</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Gavel">
            <a:extLst>
              <a:ext uri="{FF2B5EF4-FFF2-40B4-BE49-F238E27FC236}">
                <a16:creationId xmlns:a16="http://schemas.microsoft.com/office/drawing/2014/main" id="{20033A5E-0788-4504-AD47-2508B71C3F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382" y="720993"/>
            <a:ext cx="4047843" cy="4047843"/>
          </a:xfrm>
          <a:prstGeom prst="rect">
            <a:avLst/>
          </a:prstGeom>
        </p:spPr>
      </p:pic>
      <p:pic>
        <p:nvPicPr>
          <p:cNvPr id="5" name="Picture 4">
            <a:extLst>
              <a:ext uri="{FF2B5EF4-FFF2-40B4-BE49-F238E27FC236}">
                <a16:creationId xmlns:a16="http://schemas.microsoft.com/office/drawing/2014/main" id="{0E5FA9FD-250F-4962-AAB7-3135E21DEEBE}"/>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8328518" y="5246170"/>
            <a:ext cx="1707746" cy="1132208"/>
          </a:xfrm>
          <a:prstGeom prst="rect">
            <a:avLst/>
          </a:prstGeom>
          <a:solidFill>
            <a:schemeClr val="bg2">
              <a:lumMod val="25000"/>
            </a:schemeClr>
          </a:solidFill>
        </p:spPr>
      </p:pic>
    </p:spTree>
    <p:extLst>
      <p:ext uri="{BB962C8B-B14F-4D97-AF65-F5344CB8AC3E}">
        <p14:creationId xmlns:p14="http://schemas.microsoft.com/office/powerpoint/2010/main" val="4023802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B1D19E-0602-482E-ACD1-7F7DAA489C96}"/>
              </a:ext>
            </a:extLst>
          </p:cNvPr>
          <p:cNvSpPr>
            <a:spLocks noGrp="1"/>
          </p:cNvSpPr>
          <p:nvPr>
            <p:ph type="title"/>
          </p:nvPr>
        </p:nvSpPr>
        <p:spPr>
          <a:xfrm>
            <a:off x="674237" y="914400"/>
            <a:ext cx="3657600" cy="2887579"/>
          </a:xfrm>
          <a:prstGeom prst="ellipse">
            <a:avLst/>
          </a:prstGeom>
        </p:spPr>
        <p:txBody>
          <a:bodyPr vert="horz" lIns="91440" tIns="45720" rIns="91440" bIns="45720" rtlCol="0" anchor="b">
            <a:normAutofit/>
          </a:bodyPr>
          <a:lstStyle/>
          <a:p>
            <a:pPr algn="ctr"/>
            <a:r>
              <a:rPr lang="en-US" sz="4800" kern="1200">
                <a:solidFill>
                  <a:srgbClr val="FFFFFF"/>
                </a:solidFill>
                <a:latin typeface="+mj-lt"/>
                <a:ea typeface="+mj-ea"/>
                <a:cs typeface="+mj-cs"/>
              </a:rPr>
              <a:t>Causes for Delay </a:t>
            </a:r>
          </a:p>
        </p:txBody>
      </p:sp>
      <p:cxnSp>
        <p:nvCxnSpPr>
          <p:cNvPr id="17" name="Straight Connector 16">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02085A59-DD99-41B0-9E1D-728F31AC5CB5}"/>
              </a:ext>
            </a:extLst>
          </p:cNvPr>
          <p:cNvGraphicFramePr>
            <a:graphicFrameLocks noGrp="1"/>
          </p:cNvGraphicFramePr>
          <p:nvPr>
            <p:ph idx="1"/>
            <p:extLst>
              <p:ext uri="{D42A27DB-BD31-4B8C-83A1-F6EECF244321}">
                <p14:modId xmlns:p14="http://schemas.microsoft.com/office/powerpoint/2010/main" val="1842594398"/>
              </p:ext>
            </p:extLst>
          </p:nvPr>
        </p:nvGraphicFramePr>
        <p:xfrm>
          <a:off x="3804497" y="495886"/>
          <a:ext cx="8173329" cy="5866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090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CE6306-CDA1-46BE-983C-8AF5735317A0}"/>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Ideal judge strength for Delhi</a:t>
            </a:r>
          </a:p>
        </p:txBody>
      </p:sp>
      <p:graphicFrame>
        <p:nvGraphicFramePr>
          <p:cNvPr id="5" name="Content Placeholder 4">
            <a:extLst>
              <a:ext uri="{FF2B5EF4-FFF2-40B4-BE49-F238E27FC236}">
                <a16:creationId xmlns:a16="http://schemas.microsoft.com/office/drawing/2014/main" id="{1F87C1A1-44BD-4CD2-8F48-53033A5AA641}"/>
              </a:ext>
            </a:extLst>
          </p:cNvPr>
          <p:cNvGraphicFramePr>
            <a:graphicFrameLocks noGrp="1"/>
          </p:cNvGraphicFramePr>
          <p:nvPr>
            <p:ph idx="1"/>
            <p:extLst>
              <p:ext uri="{D42A27DB-BD31-4B8C-83A1-F6EECF244321}">
                <p14:modId xmlns:p14="http://schemas.microsoft.com/office/powerpoint/2010/main" val="3433847449"/>
              </p:ext>
            </p:extLst>
          </p:nvPr>
        </p:nvGraphicFramePr>
        <p:xfrm>
          <a:off x="4226667" y="171162"/>
          <a:ext cx="7730872" cy="5212082"/>
        </p:xfrm>
        <a:graphic>
          <a:graphicData uri="http://schemas.openxmlformats.org/drawingml/2006/table">
            <a:tbl>
              <a:tblPr firstRow="1" firstCol="1" bandRow="1">
                <a:tableStyleId>{3B4B98B0-60AC-42C2-AFA5-B58CD77FA1E5}</a:tableStyleId>
              </a:tblPr>
              <a:tblGrid>
                <a:gridCol w="1930303">
                  <a:extLst>
                    <a:ext uri="{9D8B030D-6E8A-4147-A177-3AD203B41FA5}">
                      <a16:colId xmlns:a16="http://schemas.microsoft.com/office/drawing/2014/main" val="687535358"/>
                    </a:ext>
                  </a:extLst>
                </a:gridCol>
                <a:gridCol w="2036524">
                  <a:extLst>
                    <a:ext uri="{9D8B030D-6E8A-4147-A177-3AD203B41FA5}">
                      <a16:colId xmlns:a16="http://schemas.microsoft.com/office/drawing/2014/main" val="3145353878"/>
                    </a:ext>
                  </a:extLst>
                </a:gridCol>
                <a:gridCol w="1898921">
                  <a:extLst>
                    <a:ext uri="{9D8B030D-6E8A-4147-A177-3AD203B41FA5}">
                      <a16:colId xmlns:a16="http://schemas.microsoft.com/office/drawing/2014/main" val="401998647"/>
                    </a:ext>
                  </a:extLst>
                </a:gridCol>
                <a:gridCol w="1865124">
                  <a:extLst>
                    <a:ext uri="{9D8B030D-6E8A-4147-A177-3AD203B41FA5}">
                      <a16:colId xmlns:a16="http://schemas.microsoft.com/office/drawing/2014/main" val="2112818544"/>
                    </a:ext>
                  </a:extLst>
                </a:gridCol>
              </a:tblGrid>
              <a:tr h="1854392">
                <a:tc>
                  <a:txBody>
                    <a:bodyPr/>
                    <a:lstStyle/>
                    <a:p>
                      <a:pPr>
                        <a:lnSpc>
                          <a:spcPct val="150000"/>
                        </a:lnSpc>
                        <a:spcAft>
                          <a:spcPts val="0"/>
                        </a:spcAft>
                      </a:pPr>
                      <a:r>
                        <a:rPr lang="en-IN" sz="1700" dirty="0">
                          <a:effectLst/>
                        </a:rPr>
                        <a:t>Category</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nSpc>
                          <a:spcPct val="150000"/>
                        </a:lnSpc>
                        <a:spcAft>
                          <a:spcPts val="0"/>
                        </a:spcAft>
                      </a:pPr>
                      <a:r>
                        <a:rPr lang="en-IN" sz="1700">
                          <a:effectLst/>
                        </a:rPr>
                        <a:t>Ideal judge strength to clear all the pending cases in one year</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nSpc>
                          <a:spcPct val="150000"/>
                        </a:lnSpc>
                        <a:spcAft>
                          <a:spcPts val="0"/>
                        </a:spcAft>
                      </a:pPr>
                      <a:r>
                        <a:rPr lang="en-IN" sz="1700">
                          <a:effectLst/>
                        </a:rPr>
                        <a:t>Number of current judges </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nSpc>
                          <a:spcPct val="150000"/>
                        </a:lnSpc>
                        <a:spcAft>
                          <a:spcPts val="0"/>
                        </a:spcAft>
                      </a:pPr>
                      <a:r>
                        <a:rPr lang="en-IN" sz="1700">
                          <a:effectLst/>
                        </a:rPr>
                        <a:t>Number of pending cases as of 9 April 2019 across Delhi</a:t>
                      </a:r>
                      <a:endParaRPr lang="en-IN" sz="170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1847169878"/>
                  </a:ext>
                </a:extLst>
              </a:tr>
              <a:tr h="374647">
                <a:tc>
                  <a:txBody>
                    <a:bodyPr/>
                    <a:lstStyle/>
                    <a:p>
                      <a:pPr>
                        <a:lnSpc>
                          <a:spcPct val="150000"/>
                        </a:lnSpc>
                        <a:spcAft>
                          <a:spcPts val="0"/>
                        </a:spcAft>
                      </a:pPr>
                      <a:r>
                        <a:rPr lang="en-IN" sz="1700">
                          <a:effectLst/>
                        </a:rPr>
                        <a:t>Sessions Courts</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82</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a:effectLst/>
                        </a:rPr>
                        <a:t>60</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32,378</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3790707298"/>
                  </a:ext>
                </a:extLst>
              </a:tr>
              <a:tr h="744583">
                <a:tc>
                  <a:txBody>
                    <a:bodyPr/>
                    <a:lstStyle/>
                    <a:p>
                      <a:pPr>
                        <a:lnSpc>
                          <a:spcPct val="150000"/>
                        </a:lnSpc>
                        <a:spcAft>
                          <a:spcPts val="0"/>
                        </a:spcAft>
                      </a:pPr>
                      <a:r>
                        <a:rPr lang="en-IN" sz="1700" dirty="0">
                          <a:effectLst/>
                        </a:rPr>
                        <a:t>Fast Track Courts</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5</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6</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1,610</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321899925"/>
                  </a:ext>
                </a:extLst>
              </a:tr>
              <a:tr h="374647">
                <a:tc>
                  <a:txBody>
                    <a:bodyPr/>
                    <a:lstStyle/>
                    <a:p>
                      <a:pPr>
                        <a:lnSpc>
                          <a:spcPct val="150000"/>
                        </a:lnSpc>
                        <a:spcAft>
                          <a:spcPts val="0"/>
                        </a:spcAft>
                      </a:pPr>
                      <a:r>
                        <a:rPr lang="en-IN" sz="1700">
                          <a:effectLst/>
                        </a:rPr>
                        <a:t>District Courts</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62</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a:effectLst/>
                        </a:rPr>
                        <a:t>49</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7,1962</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2106252185"/>
                  </a:ext>
                </a:extLst>
              </a:tr>
              <a:tr h="374647">
                <a:tc>
                  <a:txBody>
                    <a:bodyPr/>
                    <a:lstStyle/>
                    <a:p>
                      <a:pPr>
                        <a:lnSpc>
                          <a:spcPct val="150000"/>
                        </a:lnSpc>
                        <a:spcAft>
                          <a:spcPts val="0"/>
                        </a:spcAft>
                      </a:pPr>
                      <a:r>
                        <a:rPr lang="en-IN" sz="1700">
                          <a:effectLst/>
                        </a:rPr>
                        <a:t>Labour Courts</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26</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a:effectLst/>
                        </a:rPr>
                        <a:t>11</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12,308</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3836567303"/>
                  </a:ext>
                </a:extLst>
              </a:tr>
              <a:tr h="744583">
                <a:tc>
                  <a:txBody>
                    <a:bodyPr/>
                    <a:lstStyle/>
                    <a:p>
                      <a:pPr>
                        <a:lnSpc>
                          <a:spcPct val="150000"/>
                        </a:lnSpc>
                        <a:spcAft>
                          <a:spcPts val="0"/>
                        </a:spcAft>
                      </a:pPr>
                      <a:r>
                        <a:rPr lang="en-IN" sz="1700">
                          <a:effectLst/>
                        </a:rPr>
                        <a:t>Motor Accidents Claims Courts</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7</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a:effectLst/>
                        </a:rPr>
                        <a:t>12</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13,340</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4129913357"/>
                  </a:ext>
                </a:extLst>
              </a:tr>
              <a:tr h="744583">
                <a:tc>
                  <a:txBody>
                    <a:bodyPr/>
                    <a:lstStyle/>
                    <a:p>
                      <a:pPr>
                        <a:lnSpc>
                          <a:spcPct val="150000"/>
                        </a:lnSpc>
                        <a:spcAft>
                          <a:spcPts val="0"/>
                        </a:spcAft>
                      </a:pPr>
                      <a:r>
                        <a:rPr lang="en-IN" sz="1700">
                          <a:effectLst/>
                        </a:rPr>
                        <a:t>Rent Controller Courts</a:t>
                      </a:r>
                      <a:endParaRPr lang="en-IN" sz="170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4</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5</a:t>
                      </a:r>
                      <a:endParaRPr lang="en-IN" sz="1700" dirty="0">
                        <a:effectLst/>
                        <a:latin typeface="Times New Roman" panose="02020603050405020304" pitchFamily="18" charset="0"/>
                        <a:ea typeface="Times New Roman" panose="02020603050405020304" pitchFamily="18" charset="0"/>
                      </a:endParaRPr>
                    </a:p>
                  </a:txBody>
                  <a:tcPr marL="98991" marR="98991" marT="0" marB="0"/>
                </a:tc>
                <a:tc>
                  <a:txBody>
                    <a:bodyPr/>
                    <a:lstStyle/>
                    <a:p>
                      <a:pPr algn="ctr">
                        <a:lnSpc>
                          <a:spcPct val="150000"/>
                        </a:lnSpc>
                        <a:spcAft>
                          <a:spcPts val="0"/>
                        </a:spcAft>
                      </a:pPr>
                      <a:r>
                        <a:rPr lang="en-IN" sz="1700" dirty="0">
                          <a:effectLst/>
                        </a:rPr>
                        <a:t>5,214</a:t>
                      </a:r>
                      <a:endParaRPr lang="en-IN" sz="1700" dirty="0">
                        <a:effectLst/>
                        <a:latin typeface="Times New Roman" panose="02020603050405020304" pitchFamily="18" charset="0"/>
                        <a:ea typeface="Times New Roman" panose="02020603050405020304" pitchFamily="18" charset="0"/>
                      </a:endParaRPr>
                    </a:p>
                  </a:txBody>
                  <a:tcPr marL="98991" marR="98991" marT="0" marB="0"/>
                </a:tc>
                <a:extLst>
                  <a:ext uri="{0D108BD9-81ED-4DB2-BD59-A6C34878D82A}">
                    <a16:rowId xmlns:a16="http://schemas.microsoft.com/office/drawing/2014/main" val="1998152878"/>
                  </a:ext>
                </a:extLst>
              </a:tr>
            </a:tbl>
          </a:graphicData>
        </a:graphic>
      </p:graphicFrame>
      <p:sp>
        <p:nvSpPr>
          <p:cNvPr id="6" name="TextBox 5">
            <a:extLst>
              <a:ext uri="{FF2B5EF4-FFF2-40B4-BE49-F238E27FC236}">
                <a16:creationId xmlns:a16="http://schemas.microsoft.com/office/drawing/2014/main" id="{3D63F919-EA5A-4581-9968-A21357B196A9}"/>
              </a:ext>
            </a:extLst>
          </p:cNvPr>
          <p:cNvSpPr txBox="1"/>
          <p:nvPr/>
        </p:nvSpPr>
        <p:spPr>
          <a:xfrm flipH="1">
            <a:off x="4339209" y="5613010"/>
            <a:ext cx="7058465" cy="1200329"/>
          </a:xfrm>
          <a:prstGeom prst="rect">
            <a:avLst/>
          </a:prstGeom>
          <a:noFill/>
        </p:spPr>
        <p:txBody>
          <a:bodyPr wrap="square" rtlCol="0">
            <a:spAutoFit/>
          </a:bodyPr>
          <a:lstStyle/>
          <a:p>
            <a:r>
              <a:rPr lang="en-IN" dirty="0"/>
              <a:t>With the help of the “Time-Based Weighted Case Load” method and the duration of time spent by the pilot judges on different cases, the ideal number of judges required to dispose all the pending cases in Delhi has been calculated.</a:t>
            </a:r>
          </a:p>
        </p:txBody>
      </p:sp>
    </p:spTree>
    <p:extLst>
      <p:ext uri="{BB962C8B-B14F-4D97-AF65-F5344CB8AC3E}">
        <p14:creationId xmlns:p14="http://schemas.microsoft.com/office/powerpoint/2010/main" val="143464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0596-947C-4FF7-B47E-E95F16148E0C}"/>
              </a:ext>
            </a:extLst>
          </p:cNvPr>
          <p:cNvSpPr>
            <a:spLocks noGrp="1"/>
          </p:cNvSpPr>
          <p:nvPr>
            <p:ph type="title"/>
          </p:nvPr>
        </p:nvSpPr>
        <p:spPr>
          <a:xfrm>
            <a:off x="960100" y="978102"/>
            <a:ext cx="10588434" cy="1062644"/>
          </a:xfrm>
        </p:spPr>
        <p:txBody>
          <a:bodyPr anchor="b">
            <a:normAutofit/>
          </a:bodyPr>
          <a:lstStyle/>
          <a:p>
            <a:r>
              <a:rPr lang="en-IN"/>
              <a:t>Way Forward</a:t>
            </a:r>
          </a:p>
        </p:txBody>
      </p:sp>
      <p:cxnSp>
        <p:nvCxnSpPr>
          <p:cNvPr id="28" name="Straight Connector 23">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4" name="Graphic 13" descr="Gavel">
            <a:extLst>
              <a:ext uri="{FF2B5EF4-FFF2-40B4-BE49-F238E27FC236}">
                <a16:creationId xmlns:a16="http://schemas.microsoft.com/office/drawing/2014/main" id="{0C5339DC-5EF3-41B5-A0A9-0CB07FAFF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33206" y="2811104"/>
            <a:ext cx="2928114" cy="2928114"/>
          </a:xfrm>
          <a:prstGeom prst="rect">
            <a:avLst/>
          </a:prstGeom>
        </p:spPr>
      </p:pic>
      <p:sp>
        <p:nvSpPr>
          <p:cNvPr id="3" name="Content Placeholder 2">
            <a:extLst>
              <a:ext uri="{FF2B5EF4-FFF2-40B4-BE49-F238E27FC236}">
                <a16:creationId xmlns:a16="http://schemas.microsoft.com/office/drawing/2014/main" id="{EFE75742-E5D8-4AC8-9D31-FFE46BE8CA37}"/>
              </a:ext>
            </a:extLst>
          </p:cNvPr>
          <p:cNvSpPr>
            <a:spLocks noGrp="1"/>
          </p:cNvSpPr>
          <p:nvPr>
            <p:ph idx="1"/>
          </p:nvPr>
        </p:nvSpPr>
        <p:spPr>
          <a:xfrm>
            <a:off x="4955354" y="2682433"/>
            <a:ext cx="6282169" cy="3215749"/>
          </a:xfrm>
        </p:spPr>
        <p:txBody>
          <a:bodyPr>
            <a:normAutofit/>
          </a:bodyPr>
          <a:lstStyle/>
          <a:p>
            <a:r>
              <a:rPr lang="en-IN" sz="1900"/>
              <a:t>The data can be used to asses the time lines for various stages in a case.</a:t>
            </a:r>
          </a:p>
          <a:p>
            <a:r>
              <a:rPr lang="en-IN" sz="1900"/>
              <a:t>Benchmarks can be created for disposing different types of cases.</a:t>
            </a:r>
          </a:p>
          <a:p>
            <a:r>
              <a:rPr lang="en-IN" sz="1900"/>
              <a:t>Data can be used to come up with a concrete definition of backlog or delay. </a:t>
            </a:r>
          </a:p>
          <a:p>
            <a:r>
              <a:rPr lang="en-IN" sz="1900"/>
              <a:t>The effort taken to dispose a case can be incorporated in the units system which is used to assess the performance of subordinate court judges.</a:t>
            </a:r>
          </a:p>
          <a:p>
            <a:r>
              <a:rPr lang="en-IN" sz="1900"/>
              <a:t>An ideal judge strength required can also be calculated.</a:t>
            </a:r>
          </a:p>
          <a:p>
            <a:endParaRPr lang="en-IN" sz="1900"/>
          </a:p>
          <a:p>
            <a:endParaRPr lang="en-IN" sz="1900"/>
          </a:p>
        </p:txBody>
      </p:sp>
    </p:spTree>
    <p:extLst>
      <p:ext uri="{BB962C8B-B14F-4D97-AF65-F5344CB8AC3E}">
        <p14:creationId xmlns:p14="http://schemas.microsoft.com/office/powerpoint/2010/main" val="3381210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C6474BB-8F28-454F-8E05-7D7C157FDB7F}"/>
              </a:ext>
            </a:extLst>
          </p:cNvPr>
          <p:cNvSpPr>
            <a:spLocks noGrp="1"/>
          </p:cNvSpPr>
          <p:nvPr>
            <p:ph type="title"/>
          </p:nvPr>
        </p:nvSpPr>
        <p:spPr>
          <a:xfrm>
            <a:off x="3043403" y="2578236"/>
            <a:ext cx="6105194" cy="2031055"/>
          </a:xfrm>
        </p:spPr>
        <p:txBody>
          <a:bodyPr vert="horz" lIns="91440" tIns="45720" rIns="91440" bIns="45720" rtlCol="0" anchor="b">
            <a:normAutofit/>
          </a:bodyPr>
          <a:lstStyle/>
          <a:p>
            <a:pPr algn="ctr"/>
            <a:r>
              <a:rPr lang="en-US" sz="6000" kern="1200" dirty="0">
                <a:solidFill>
                  <a:srgbClr val="FFFFFF"/>
                </a:solidFill>
                <a:latin typeface="+mj-lt"/>
                <a:ea typeface="+mj-ea"/>
                <a:cs typeface="+mj-cs"/>
              </a:rPr>
              <a:t>THANK YOU</a:t>
            </a:r>
            <a:br>
              <a:rPr lang="en-US" sz="6000" kern="1200" dirty="0">
                <a:solidFill>
                  <a:srgbClr val="FFFFFF"/>
                </a:solidFill>
                <a:latin typeface="+mj-lt"/>
                <a:ea typeface="+mj-ea"/>
                <a:cs typeface="+mj-cs"/>
              </a:rPr>
            </a:br>
            <a:endParaRPr lang="en-US" sz="6000" kern="1200" dirty="0">
              <a:solidFill>
                <a:srgbClr val="FFFFFF"/>
              </a:solidFill>
              <a:latin typeface="+mj-lt"/>
              <a:ea typeface="+mj-ea"/>
              <a:cs typeface="+mj-cs"/>
            </a:endParaRPr>
          </a:p>
        </p:txBody>
      </p:sp>
    </p:spTree>
    <p:extLst>
      <p:ext uri="{BB962C8B-B14F-4D97-AF65-F5344CB8AC3E}">
        <p14:creationId xmlns:p14="http://schemas.microsoft.com/office/powerpoint/2010/main" val="140262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40527B-669F-4772-89FF-FB8A8B89B2EF}"/>
              </a:ext>
            </a:extLst>
          </p:cNvPr>
          <p:cNvSpPr>
            <a:spLocks noGrp="1"/>
          </p:cNvSpPr>
          <p:nvPr>
            <p:ph type="title"/>
          </p:nvPr>
        </p:nvSpPr>
        <p:spPr>
          <a:xfrm>
            <a:off x="863029" y="1012004"/>
            <a:ext cx="3416158" cy="4795408"/>
          </a:xfrm>
        </p:spPr>
        <p:txBody>
          <a:bodyPr>
            <a:normAutofit/>
          </a:bodyPr>
          <a:lstStyle/>
          <a:p>
            <a:r>
              <a:rPr lang="en-IN">
                <a:solidFill>
                  <a:srgbClr val="FFFFFF"/>
                </a:solidFill>
              </a:rPr>
              <a:t>OBJECTIVES OF THE PROJECT</a:t>
            </a:r>
          </a:p>
        </p:txBody>
      </p:sp>
      <p:graphicFrame>
        <p:nvGraphicFramePr>
          <p:cNvPr id="5" name="Content Placeholder 2">
            <a:extLst>
              <a:ext uri="{FF2B5EF4-FFF2-40B4-BE49-F238E27FC236}">
                <a16:creationId xmlns:a16="http://schemas.microsoft.com/office/drawing/2014/main" id="{AE4E66D1-B09C-4AC0-9858-A3C65CFA26AD}"/>
              </a:ext>
            </a:extLst>
          </p:cNvPr>
          <p:cNvGraphicFramePr>
            <a:graphicFrameLocks noGrp="1"/>
          </p:cNvGraphicFramePr>
          <p:nvPr>
            <p:ph idx="1"/>
            <p:extLst>
              <p:ext uri="{D42A27DB-BD31-4B8C-83A1-F6EECF244321}">
                <p14:modId xmlns:p14="http://schemas.microsoft.com/office/powerpoint/2010/main" val="3518814137"/>
              </p:ext>
            </p:extLst>
          </p:nvPr>
        </p:nvGraphicFramePr>
        <p:xfrm>
          <a:off x="5022166" y="154745"/>
          <a:ext cx="7047914" cy="6555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886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FBC1B2-F75A-4A87-BED6-6B559731BE05}"/>
              </a:ext>
            </a:extLst>
          </p:cNvPr>
          <p:cNvSpPr>
            <a:spLocks noGrp="1"/>
          </p:cNvSpPr>
          <p:nvPr>
            <p:ph type="title"/>
          </p:nvPr>
        </p:nvSpPr>
        <p:spPr>
          <a:xfrm>
            <a:off x="838200" y="963877"/>
            <a:ext cx="3494362" cy="4930246"/>
          </a:xfrm>
        </p:spPr>
        <p:txBody>
          <a:bodyPr>
            <a:normAutofit/>
          </a:bodyPr>
          <a:lstStyle/>
          <a:p>
            <a:pPr algn="r"/>
            <a:r>
              <a:rPr lang="en-IN">
                <a:solidFill>
                  <a:schemeClr val="accent1"/>
                </a:solidFill>
              </a:rPr>
              <a:t>BRIEF BACKGROUND </a:t>
            </a:r>
            <a:endParaRPr lang="en-IN" dirty="0">
              <a:solidFill>
                <a:schemeClr val="accent1"/>
              </a:solidFill>
            </a:endParaRPr>
          </a:p>
        </p:txBody>
      </p:sp>
      <p:cxnSp>
        <p:nvCxnSpPr>
          <p:cNvPr id="25" name="Straight Connector 2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Content Placeholder 2">
            <a:extLst>
              <a:ext uri="{FF2B5EF4-FFF2-40B4-BE49-F238E27FC236}">
                <a16:creationId xmlns:a16="http://schemas.microsoft.com/office/drawing/2014/main" id="{D63686A5-66D5-4859-B727-532A7C693C65}"/>
              </a:ext>
            </a:extLst>
          </p:cNvPr>
          <p:cNvSpPr>
            <a:spLocks noGrp="1"/>
          </p:cNvSpPr>
          <p:nvPr>
            <p:ph idx="1"/>
          </p:nvPr>
        </p:nvSpPr>
        <p:spPr>
          <a:xfrm>
            <a:off x="4976031" y="963877"/>
            <a:ext cx="6377769" cy="4930246"/>
          </a:xfrm>
        </p:spPr>
        <p:txBody>
          <a:bodyPr anchor="ctr">
            <a:normAutofit/>
          </a:bodyPr>
          <a:lstStyle/>
          <a:p>
            <a:r>
              <a:rPr lang="en-IN" sz="2400" dirty="0"/>
              <a:t>The project started in January 2017 in subordinate courts in Delhi.</a:t>
            </a:r>
          </a:p>
          <a:p>
            <a:r>
              <a:rPr lang="en-IN" sz="2400" dirty="0"/>
              <a:t>11 pilot courts with no backlog or arrears were chosen</a:t>
            </a:r>
          </a:p>
          <a:p>
            <a:r>
              <a:rPr lang="en-IN" sz="2400" dirty="0"/>
              <a:t>Each of the 11 pilot courts were compared with a reference court handling similar types of cases and within the same jurisdiction.</a:t>
            </a:r>
          </a:p>
          <a:p>
            <a:r>
              <a:rPr lang="en-IN" sz="2400" dirty="0"/>
              <a:t>Pilot courts were closely monitored by the High Court </a:t>
            </a:r>
          </a:p>
          <a:p>
            <a:r>
              <a:rPr lang="en-IN" sz="2400" dirty="0"/>
              <a:t>Courts were expected to record the number of minutes spent per hearing and the reasons for adjournments</a:t>
            </a:r>
          </a:p>
        </p:txBody>
      </p:sp>
    </p:spTree>
    <p:extLst>
      <p:ext uri="{BB962C8B-B14F-4D97-AF65-F5344CB8AC3E}">
        <p14:creationId xmlns:p14="http://schemas.microsoft.com/office/powerpoint/2010/main" val="2748394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D7E6-D0CC-4891-A5CF-18C9BCE4A15D}"/>
              </a:ext>
            </a:extLst>
          </p:cNvPr>
          <p:cNvSpPr>
            <a:spLocks noGrp="1"/>
          </p:cNvSpPr>
          <p:nvPr>
            <p:ph type="title"/>
          </p:nvPr>
        </p:nvSpPr>
        <p:spPr>
          <a:xfrm>
            <a:off x="4144693" y="773723"/>
            <a:ext cx="4198034" cy="957238"/>
          </a:xfrm>
        </p:spPr>
        <p:txBody>
          <a:bodyPr>
            <a:normAutofit/>
          </a:bodyPr>
          <a:lstStyle/>
          <a:p>
            <a:r>
              <a:rPr lang="en-IN" dirty="0"/>
              <a:t>DAKSH’s ROLE</a:t>
            </a:r>
          </a:p>
        </p:txBody>
      </p:sp>
      <p:graphicFrame>
        <p:nvGraphicFramePr>
          <p:cNvPr id="26" name="Content Placeholder 2">
            <a:extLst>
              <a:ext uri="{FF2B5EF4-FFF2-40B4-BE49-F238E27FC236}">
                <a16:creationId xmlns:a16="http://schemas.microsoft.com/office/drawing/2014/main" id="{17BE790B-E0FD-4BDD-B393-F18535E49EA2}"/>
              </a:ext>
            </a:extLst>
          </p:cNvPr>
          <p:cNvGraphicFramePr>
            <a:graphicFrameLocks noGrp="1"/>
          </p:cNvGraphicFramePr>
          <p:nvPr>
            <p:ph idx="1"/>
            <p:extLst>
              <p:ext uri="{D42A27DB-BD31-4B8C-83A1-F6EECF244321}">
                <p14:modId xmlns:p14="http://schemas.microsoft.com/office/powerpoint/2010/main" val="6082981"/>
              </p:ext>
            </p:extLst>
          </p:nvPr>
        </p:nvGraphicFramePr>
        <p:xfrm>
          <a:off x="295421" y="957238"/>
          <a:ext cx="11896579" cy="5682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561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18">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0">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01054F-E857-456D-9D28-EF86A27A0BE8}"/>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KEY FINDINGS</a:t>
            </a:r>
          </a:p>
        </p:txBody>
      </p:sp>
      <p:cxnSp>
        <p:nvCxnSpPr>
          <p:cNvPr id="23" name="Straight Connector 22">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448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35ECA7-F7B4-4FAF-9FAE-70FE46CC940F}"/>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IN" sz="2600" dirty="0">
                <a:solidFill>
                  <a:srgbClr val="FFFFFF"/>
                </a:solidFill>
              </a:rPr>
              <a:t>Analysing flow of cases in courts</a:t>
            </a:r>
          </a:p>
        </p:txBody>
      </p:sp>
      <p:graphicFrame>
        <p:nvGraphicFramePr>
          <p:cNvPr id="5" name="Content Placeholder 2">
            <a:extLst>
              <a:ext uri="{FF2B5EF4-FFF2-40B4-BE49-F238E27FC236}">
                <a16:creationId xmlns:a16="http://schemas.microsoft.com/office/drawing/2014/main" id="{AC09FB83-201B-4559-B169-FA7C5A5A6ED8}"/>
              </a:ext>
            </a:extLst>
          </p:cNvPr>
          <p:cNvGraphicFramePr>
            <a:graphicFrameLocks noGrp="1"/>
          </p:cNvGraphicFramePr>
          <p:nvPr>
            <p:ph idx="1"/>
            <p:extLst>
              <p:ext uri="{D42A27DB-BD31-4B8C-83A1-F6EECF244321}">
                <p14:modId xmlns:p14="http://schemas.microsoft.com/office/powerpoint/2010/main" val="229563857"/>
              </p:ext>
            </p:extLst>
          </p:nvPr>
        </p:nvGraphicFramePr>
        <p:xfrm>
          <a:off x="3581400" y="694209"/>
          <a:ext cx="8404274" cy="5809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208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79FF40D3-9AFE-4747-B10D-1D7994B4B3A7}"/>
              </a:ext>
            </a:extLst>
          </p:cNvPr>
          <p:cNvSpPr>
            <a:spLocks noGrp="1"/>
          </p:cNvSpPr>
          <p:nvPr>
            <p:ph idx="1"/>
          </p:nvPr>
        </p:nvSpPr>
        <p:spPr>
          <a:xfrm>
            <a:off x="484214" y="484632"/>
            <a:ext cx="3505912" cy="990600"/>
          </a:xfrm>
        </p:spPr>
        <p:txBody>
          <a:bodyPr vert="horz" lIns="91440" tIns="45720" rIns="91440" bIns="45720" rtlCol="0">
            <a:normAutofit/>
          </a:bodyPr>
          <a:lstStyle/>
          <a:p>
            <a:pPr marL="0" indent="0">
              <a:buNone/>
            </a:pPr>
            <a:r>
              <a:rPr lang="en-US" sz="2000" kern="1200" dirty="0">
                <a:latin typeface="+mn-lt"/>
                <a:ea typeface="+mn-ea"/>
                <a:cs typeface="+mn-cs"/>
              </a:rPr>
              <a:t>Ideal time taken to dispose cases</a:t>
            </a:r>
          </a:p>
        </p:txBody>
      </p:sp>
      <p:sp>
        <p:nvSpPr>
          <p:cNvPr id="37" name="Rectangle 36">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6D50E966-3C88-41F6-808A-67E914569E13}"/>
              </a:ext>
            </a:extLst>
          </p:cNvPr>
          <p:cNvGraphicFramePr>
            <a:graphicFrameLocks noGrp="1"/>
          </p:cNvGraphicFramePr>
          <p:nvPr>
            <p:extLst>
              <p:ext uri="{D42A27DB-BD31-4B8C-83A1-F6EECF244321}">
                <p14:modId xmlns:p14="http://schemas.microsoft.com/office/powerpoint/2010/main" val="1282527876"/>
              </p:ext>
            </p:extLst>
          </p:nvPr>
        </p:nvGraphicFramePr>
        <p:xfrm>
          <a:off x="5236588" y="634181"/>
          <a:ext cx="6390198" cy="5482374"/>
        </p:xfrm>
        <a:graphic>
          <a:graphicData uri="http://schemas.openxmlformats.org/drawingml/2006/table">
            <a:tbl>
              <a:tblPr firstRow="1" bandRow="1">
                <a:noFill/>
                <a:tableStyleId>{69012ECD-51FC-41F1-AA8D-1B2483CD663E}</a:tableStyleId>
              </a:tblPr>
              <a:tblGrid>
                <a:gridCol w="1695551">
                  <a:extLst>
                    <a:ext uri="{9D8B030D-6E8A-4147-A177-3AD203B41FA5}">
                      <a16:colId xmlns:a16="http://schemas.microsoft.com/office/drawing/2014/main" val="3521612260"/>
                    </a:ext>
                  </a:extLst>
                </a:gridCol>
                <a:gridCol w="2349670">
                  <a:extLst>
                    <a:ext uri="{9D8B030D-6E8A-4147-A177-3AD203B41FA5}">
                      <a16:colId xmlns:a16="http://schemas.microsoft.com/office/drawing/2014/main" val="276471337"/>
                    </a:ext>
                  </a:extLst>
                </a:gridCol>
                <a:gridCol w="1388158">
                  <a:extLst>
                    <a:ext uri="{9D8B030D-6E8A-4147-A177-3AD203B41FA5}">
                      <a16:colId xmlns:a16="http://schemas.microsoft.com/office/drawing/2014/main" val="1444177255"/>
                    </a:ext>
                  </a:extLst>
                </a:gridCol>
                <a:gridCol w="956819">
                  <a:extLst>
                    <a:ext uri="{9D8B030D-6E8A-4147-A177-3AD203B41FA5}">
                      <a16:colId xmlns:a16="http://schemas.microsoft.com/office/drawing/2014/main" val="1560966800"/>
                    </a:ext>
                  </a:extLst>
                </a:gridCol>
              </a:tblGrid>
              <a:tr h="1099550">
                <a:tc>
                  <a:txBody>
                    <a:bodyPr/>
                    <a:lstStyle/>
                    <a:p>
                      <a:r>
                        <a:rPr lang="en-IN" sz="1600" b="1" dirty="0">
                          <a:solidFill>
                            <a:schemeClr val="tx1">
                              <a:lumMod val="75000"/>
                              <a:lumOff val="25000"/>
                            </a:schemeClr>
                          </a:solidFill>
                        </a:rPr>
                        <a:t>Category for Pilot Courts</a:t>
                      </a:r>
                    </a:p>
                  </a:txBody>
                  <a:tcPr marL="148891" marR="48334" marT="74445" marB="74445">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n-IN" sz="1600" b="1" dirty="0">
                          <a:solidFill>
                            <a:schemeClr val="tx1">
                              <a:lumMod val="75000"/>
                              <a:lumOff val="25000"/>
                            </a:schemeClr>
                          </a:solidFill>
                        </a:rPr>
                        <a:t>Case Types</a:t>
                      </a:r>
                    </a:p>
                  </a:txBody>
                  <a:tcPr marL="148891" marR="48334" marT="74445" marB="74445">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n-IN" sz="1600" b="1" dirty="0">
                          <a:solidFill>
                            <a:schemeClr val="tx1">
                              <a:lumMod val="75000"/>
                              <a:lumOff val="25000"/>
                            </a:schemeClr>
                          </a:solidFill>
                        </a:rPr>
                        <a:t>Average days taken to dispose</a:t>
                      </a:r>
                    </a:p>
                  </a:txBody>
                  <a:tcPr marL="148891" marR="48334" marT="74445" marB="74445">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n-IN" sz="1600" b="1" dirty="0">
                          <a:solidFill>
                            <a:schemeClr val="tx1">
                              <a:lumMod val="75000"/>
                              <a:lumOff val="25000"/>
                            </a:schemeClr>
                          </a:solidFill>
                        </a:rPr>
                        <a:t>Average Minutes taken to dispose</a:t>
                      </a:r>
                    </a:p>
                  </a:txBody>
                  <a:tcPr marL="148891" marR="48334" marT="74445" marB="74445">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725231470"/>
                  </a:ext>
                </a:extLst>
              </a:tr>
              <a:tr h="437214">
                <a:tc>
                  <a:txBody>
                    <a:bodyPr/>
                    <a:lstStyle/>
                    <a:p>
                      <a:r>
                        <a:rPr lang="en-IN" sz="1600">
                          <a:solidFill>
                            <a:schemeClr val="tx1">
                              <a:lumMod val="75000"/>
                              <a:lumOff val="25000"/>
                            </a:schemeClr>
                          </a:solidFill>
                        </a:rPr>
                        <a:t>Sessions Courts</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IN" sz="1600">
                          <a:solidFill>
                            <a:schemeClr val="tx1">
                              <a:lumMod val="75000"/>
                              <a:lumOff val="25000"/>
                            </a:schemeClr>
                          </a:solidFill>
                        </a:rPr>
                        <a:t>Sessions Cases</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dirty="0">
                          <a:solidFill>
                            <a:schemeClr val="tx1">
                              <a:lumMod val="75000"/>
                              <a:lumOff val="25000"/>
                            </a:schemeClr>
                          </a:solidFill>
                        </a:rPr>
                        <a:t>147</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a:solidFill>
                            <a:schemeClr val="tx1">
                              <a:lumMod val="75000"/>
                              <a:lumOff val="25000"/>
                            </a:schemeClr>
                          </a:solidFill>
                        </a:rPr>
                        <a:t>527</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287544575"/>
                  </a:ext>
                </a:extLst>
              </a:tr>
              <a:tr h="6602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a:solidFill>
                            <a:schemeClr val="tx1">
                              <a:lumMod val="75000"/>
                              <a:lumOff val="25000"/>
                            </a:schemeClr>
                          </a:solidFill>
                        </a:rPr>
                        <a:t>Sessions Courts</a:t>
                      </a:r>
                    </a:p>
                    <a:p>
                      <a:r>
                        <a:rPr lang="en-IN" sz="1600">
                          <a:solidFill>
                            <a:schemeClr val="tx1">
                              <a:lumMod val="75000"/>
                              <a:lumOff val="25000"/>
                            </a:schemeClr>
                          </a:solidFill>
                        </a:rPr>
                        <a:t>(Murder Cases)</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a:solidFill>
                            <a:schemeClr val="tx1">
                              <a:lumMod val="75000"/>
                              <a:lumOff val="25000"/>
                            </a:schemeClr>
                          </a:solidFill>
                        </a:rPr>
                        <a:t>Sessions Cases</a:t>
                      </a:r>
                    </a:p>
                    <a:p>
                      <a:endParaRPr lang="en-IN" sz="1600">
                        <a:solidFill>
                          <a:schemeClr val="tx1">
                            <a:lumMod val="75000"/>
                            <a:lumOff val="25000"/>
                          </a:schemeClr>
                        </a:solidFill>
                      </a:endParaRP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dirty="0">
                          <a:solidFill>
                            <a:schemeClr val="tx1">
                              <a:lumMod val="75000"/>
                              <a:lumOff val="25000"/>
                            </a:schemeClr>
                          </a:solidFill>
                        </a:rPr>
                        <a:t>197</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a:solidFill>
                            <a:schemeClr val="tx1">
                              <a:lumMod val="75000"/>
                              <a:lumOff val="25000"/>
                            </a:schemeClr>
                          </a:solidFill>
                        </a:rPr>
                        <a:t>963</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422463540"/>
                  </a:ext>
                </a:extLst>
              </a:tr>
              <a:tr h="6602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a:solidFill>
                            <a:schemeClr val="tx1">
                              <a:lumMod val="75000"/>
                              <a:lumOff val="25000"/>
                            </a:schemeClr>
                          </a:solidFill>
                        </a:rPr>
                        <a:t>Fast Track Court (Rape Cases)</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a:solidFill>
                            <a:schemeClr val="tx1">
                              <a:lumMod val="75000"/>
                              <a:lumOff val="25000"/>
                            </a:schemeClr>
                          </a:solidFill>
                        </a:rPr>
                        <a:t>Sessions Cases</a:t>
                      </a:r>
                    </a:p>
                    <a:p>
                      <a:endParaRPr lang="en-IN" sz="1600">
                        <a:solidFill>
                          <a:schemeClr val="tx1">
                            <a:lumMod val="75000"/>
                            <a:lumOff val="25000"/>
                          </a:schemeClr>
                        </a:solidFill>
                      </a:endParaRP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dirty="0">
                          <a:solidFill>
                            <a:schemeClr val="tx1">
                              <a:lumMod val="75000"/>
                              <a:lumOff val="25000"/>
                            </a:schemeClr>
                          </a:solidFill>
                        </a:rPr>
                        <a:t>90</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a:solidFill>
                            <a:schemeClr val="tx1">
                              <a:lumMod val="75000"/>
                              <a:lumOff val="25000"/>
                            </a:schemeClr>
                          </a:solidFill>
                        </a:rPr>
                        <a:t>265</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964784793"/>
                  </a:ext>
                </a:extLst>
              </a:tr>
              <a:tr h="437214">
                <a:tc>
                  <a:txBody>
                    <a:bodyPr/>
                    <a:lstStyle/>
                    <a:p>
                      <a:r>
                        <a:rPr lang="en-IN" sz="1600">
                          <a:solidFill>
                            <a:schemeClr val="tx1">
                              <a:lumMod val="75000"/>
                              <a:lumOff val="25000"/>
                            </a:schemeClr>
                          </a:solidFill>
                        </a:rPr>
                        <a:t>District Courts</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r>
                        <a:rPr lang="en-IN" sz="1600">
                          <a:solidFill>
                            <a:schemeClr val="tx1">
                              <a:lumMod val="75000"/>
                              <a:lumOff val="25000"/>
                            </a:schemeClr>
                          </a:solidFill>
                        </a:rPr>
                        <a:t>Civil Suits</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dirty="0">
                          <a:solidFill>
                            <a:schemeClr val="tx1">
                              <a:lumMod val="75000"/>
                              <a:lumOff val="25000"/>
                            </a:schemeClr>
                          </a:solidFill>
                        </a:rPr>
                        <a:t>149</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a:solidFill>
                            <a:schemeClr val="tx1">
                              <a:lumMod val="75000"/>
                              <a:lumOff val="25000"/>
                            </a:schemeClr>
                          </a:solidFill>
                        </a:rPr>
                        <a:t>129</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2455390592"/>
                  </a:ext>
                </a:extLst>
              </a:tr>
              <a:tr h="660283">
                <a:tc>
                  <a:txBody>
                    <a:bodyPr/>
                    <a:lstStyle/>
                    <a:p>
                      <a:r>
                        <a:rPr lang="en-IN" sz="1600">
                          <a:solidFill>
                            <a:schemeClr val="tx1">
                              <a:lumMod val="75000"/>
                              <a:lumOff val="25000"/>
                            </a:schemeClr>
                          </a:solidFill>
                        </a:rPr>
                        <a:t>Labour Court</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IN" sz="1600" kern="1200">
                          <a:solidFill>
                            <a:schemeClr val="tx1">
                              <a:lumMod val="75000"/>
                              <a:lumOff val="25000"/>
                            </a:schemeClr>
                          </a:solidFill>
                          <a:effectLst/>
                        </a:rPr>
                        <a:t>Labour/Industrial Tribunal Reference Cases</a:t>
                      </a:r>
                      <a:endParaRPr lang="en-IN" sz="1600">
                        <a:solidFill>
                          <a:schemeClr val="tx1">
                            <a:lumMod val="75000"/>
                            <a:lumOff val="25000"/>
                          </a:schemeClr>
                        </a:solidFill>
                      </a:endParaRP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dirty="0">
                          <a:solidFill>
                            <a:schemeClr val="tx1">
                              <a:lumMod val="75000"/>
                              <a:lumOff val="25000"/>
                            </a:schemeClr>
                          </a:solidFill>
                        </a:rPr>
                        <a:t>122</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a:solidFill>
                            <a:schemeClr val="tx1">
                              <a:lumMod val="75000"/>
                              <a:lumOff val="25000"/>
                            </a:schemeClr>
                          </a:solidFill>
                        </a:rPr>
                        <a:t>141</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546716833"/>
                  </a:ext>
                </a:extLst>
              </a:tr>
              <a:tr h="842020">
                <a:tc>
                  <a:txBody>
                    <a:bodyPr/>
                    <a:lstStyle/>
                    <a:p>
                      <a:r>
                        <a:rPr lang="en-IN" sz="1600" kern="1200">
                          <a:solidFill>
                            <a:schemeClr val="tx1">
                              <a:lumMod val="75000"/>
                              <a:lumOff val="25000"/>
                            </a:schemeClr>
                          </a:solidFill>
                          <a:effectLst/>
                        </a:rPr>
                        <a:t>Motor Accidents Claims Court</a:t>
                      </a:r>
                      <a:endParaRPr lang="en-IN" sz="1600">
                        <a:solidFill>
                          <a:schemeClr val="tx1">
                            <a:lumMod val="75000"/>
                            <a:lumOff val="25000"/>
                          </a:schemeClr>
                        </a:solidFill>
                      </a:endParaRP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nSpc>
                          <a:spcPct val="150000"/>
                        </a:lnSpc>
                        <a:spcAft>
                          <a:spcPts val="0"/>
                        </a:spcAft>
                      </a:pPr>
                      <a:r>
                        <a:rPr lang="en-IN" sz="1600">
                          <a:solidFill>
                            <a:schemeClr val="tx1">
                              <a:lumMod val="75000"/>
                              <a:lumOff val="25000"/>
                            </a:schemeClr>
                          </a:solidFill>
                          <a:effectLst/>
                        </a:rPr>
                        <a:t>Motor Accidents Claims Cases</a:t>
                      </a:r>
                      <a:endParaRPr lang="en-IN" sz="1600">
                        <a:solidFill>
                          <a:schemeClr val="tx1">
                            <a:lumMod val="75000"/>
                            <a:lumOff val="25000"/>
                          </a:schemeClr>
                        </a:solidFill>
                        <a:effectLst/>
                        <a:latin typeface="+mn-lt"/>
                        <a:ea typeface="Times New Roman" panose="02020603050405020304" pitchFamily="18" charset="0"/>
                      </a:endParaRP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dirty="0">
                          <a:solidFill>
                            <a:schemeClr val="tx1">
                              <a:lumMod val="75000"/>
                              <a:lumOff val="25000"/>
                            </a:schemeClr>
                          </a:solidFill>
                        </a:rPr>
                        <a:t>50</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ctr"/>
                      <a:r>
                        <a:rPr lang="en-IN" sz="1600" dirty="0">
                          <a:solidFill>
                            <a:schemeClr val="tx1">
                              <a:lumMod val="75000"/>
                              <a:lumOff val="25000"/>
                            </a:schemeClr>
                          </a:solidFill>
                        </a:rPr>
                        <a:t>86</a:t>
                      </a:r>
                    </a:p>
                  </a:txBody>
                  <a:tcPr marL="148891" marR="48334" marT="74445" marB="74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1180466875"/>
                  </a:ext>
                </a:extLst>
              </a:tr>
              <a:tr h="660283">
                <a:tc>
                  <a:txBody>
                    <a:bodyPr/>
                    <a:lstStyle/>
                    <a:p>
                      <a:r>
                        <a:rPr lang="en-IN" sz="1600" kern="1200">
                          <a:solidFill>
                            <a:schemeClr val="tx1">
                              <a:lumMod val="75000"/>
                              <a:lumOff val="25000"/>
                            </a:schemeClr>
                          </a:solidFill>
                          <a:effectLst/>
                        </a:rPr>
                        <a:t>Rent Controller Court</a:t>
                      </a:r>
                      <a:endParaRPr lang="en-IN" sz="1600">
                        <a:solidFill>
                          <a:schemeClr val="tx1">
                            <a:lumMod val="75000"/>
                            <a:lumOff val="25000"/>
                          </a:schemeClr>
                        </a:solidFill>
                      </a:endParaRP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IN" sz="1600" kern="1200" dirty="0">
                          <a:solidFill>
                            <a:schemeClr val="tx1">
                              <a:lumMod val="75000"/>
                              <a:lumOff val="25000"/>
                            </a:schemeClr>
                          </a:solidFill>
                          <a:effectLst/>
                        </a:rPr>
                        <a:t>Rent Control Cases</a:t>
                      </a:r>
                      <a:endParaRPr lang="en-IN" sz="1600" dirty="0">
                        <a:solidFill>
                          <a:schemeClr val="tx1">
                            <a:lumMod val="75000"/>
                            <a:lumOff val="25000"/>
                          </a:schemeClr>
                        </a:solidFill>
                      </a:endParaRP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a:solidFill>
                            <a:schemeClr val="tx1">
                              <a:lumMod val="75000"/>
                              <a:lumOff val="25000"/>
                            </a:schemeClr>
                          </a:solidFill>
                        </a:rPr>
                        <a:t>77</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ctr"/>
                      <a:r>
                        <a:rPr lang="en-IN" sz="1600" dirty="0">
                          <a:solidFill>
                            <a:schemeClr val="tx1">
                              <a:lumMod val="75000"/>
                              <a:lumOff val="25000"/>
                            </a:schemeClr>
                          </a:solidFill>
                        </a:rPr>
                        <a:t>123</a:t>
                      </a:r>
                    </a:p>
                  </a:txBody>
                  <a:tcPr marL="148891" marR="48334" marT="74445" marB="74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4242323018"/>
                  </a:ext>
                </a:extLst>
              </a:tr>
            </a:tbl>
          </a:graphicData>
        </a:graphic>
      </p:graphicFrame>
      <p:sp>
        <p:nvSpPr>
          <p:cNvPr id="25" name="TextBox 24">
            <a:extLst>
              <a:ext uri="{FF2B5EF4-FFF2-40B4-BE49-F238E27FC236}">
                <a16:creationId xmlns:a16="http://schemas.microsoft.com/office/drawing/2014/main" id="{46354D98-EB5B-4DCA-9FFD-10DD18B82B41}"/>
              </a:ext>
            </a:extLst>
          </p:cNvPr>
          <p:cNvSpPr txBox="1"/>
          <p:nvPr/>
        </p:nvSpPr>
        <p:spPr>
          <a:xfrm>
            <a:off x="427269" y="2359635"/>
            <a:ext cx="4160389" cy="1754327"/>
          </a:xfrm>
          <a:prstGeom prst="rect">
            <a:avLst/>
          </a:prstGeom>
          <a:noFill/>
        </p:spPr>
        <p:txBody>
          <a:bodyPr wrap="square" rtlCol="0">
            <a:spAutoFit/>
          </a:bodyPr>
          <a:lstStyle/>
          <a:p>
            <a:r>
              <a:rPr lang="en-IN" dirty="0"/>
              <a:t>The table indicates the effort required by pilot courts to dispose different types of cases. The data can be used to create ideal time lines for disposal of cases and can form the basis for defining backlogs.</a:t>
            </a:r>
          </a:p>
          <a:p>
            <a:endParaRPr lang="en-IN" dirty="0"/>
          </a:p>
        </p:txBody>
      </p:sp>
    </p:spTree>
    <p:extLst>
      <p:ext uri="{BB962C8B-B14F-4D97-AF65-F5344CB8AC3E}">
        <p14:creationId xmlns:p14="http://schemas.microsoft.com/office/powerpoint/2010/main" val="189411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7A9F27A-807D-42B3-9FCA-A2049AD4F039}"/>
              </a:ext>
            </a:extLst>
          </p:cNvPr>
          <p:cNvSpPr>
            <a:spLocks noGrp="1"/>
          </p:cNvSpPr>
          <p:nvPr>
            <p:ph type="title"/>
          </p:nvPr>
        </p:nvSpPr>
        <p:spPr>
          <a:xfrm>
            <a:off x="966952" y="1204108"/>
            <a:ext cx="2669406" cy="1781175"/>
          </a:xfrm>
        </p:spPr>
        <p:txBody>
          <a:bodyPr>
            <a:normAutofit/>
          </a:bodyPr>
          <a:lstStyle/>
          <a:p>
            <a:r>
              <a:rPr lang="en-IN" sz="3200" dirty="0">
                <a:solidFill>
                  <a:srgbClr val="FFFFFF"/>
                </a:solidFill>
              </a:rPr>
              <a:t>Average days for different criminal stages</a:t>
            </a:r>
          </a:p>
        </p:txBody>
      </p:sp>
      <p:graphicFrame>
        <p:nvGraphicFramePr>
          <p:cNvPr id="4" name="Chart 3">
            <a:extLst>
              <a:ext uri="{FF2B5EF4-FFF2-40B4-BE49-F238E27FC236}">
                <a16:creationId xmlns:a16="http://schemas.microsoft.com/office/drawing/2014/main" id="{0524758B-09BA-4CF7-821D-2987F4F7FF61}"/>
              </a:ext>
            </a:extLst>
          </p:cNvPr>
          <p:cNvGraphicFramePr/>
          <p:nvPr>
            <p:extLst>
              <p:ext uri="{D42A27DB-BD31-4B8C-83A1-F6EECF244321}">
                <p14:modId xmlns:p14="http://schemas.microsoft.com/office/powerpoint/2010/main" val="1220138363"/>
              </p:ext>
            </p:extLst>
          </p:nvPr>
        </p:nvGraphicFramePr>
        <p:xfrm>
          <a:off x="4329133" y="906315"/>
          <a:ext cx="7605874" cy="4829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34B3FD62-F32B-4580-90DD-393E86E5872C}"/>
              </a:ext>
            </a:extLst>
          </p:cNvPr>
          <p:cNvSpPr txBox="1"/>
          <p:nvPr/>
        </p:nvSpPr>
        <p:spPr>
          <a:xfrm>
            <a:off x="4309462" y="5905500"/>
            <a:ext cx="8004517" cy="923330"/>
          </a:xfrm>
          <a:prstGeom prst="rect">
            <a:avLst/>
          </a:prstGeom>
          <a:noFill/>
        </p:spPr>
        <p:txBody>
          <a:bodyPr wrap="square" rtlCol="0">
            <a:spAutoFit/>
          </a:bodyPr>
          <a:lstStyle/>
          <a:p>
            <a:r>
              <a:rPr lang="en-IN" dirty="0"/>
              <a:t>The chart shows the average days taken to complete different stages in pilot courts. Courts tend to take the most amount of days to complete the Prosecution Evidence stage.</a:t>
            </a:r>
          </a:p>
        </p:txBody>
      </p:sp>
      <p:sp>
        <p:nvSpPr>
          <p:cNvPr id="10" name="Content Placeholder 2">
            <a:extLst>
              <a:ext uri="{FF2B5EF4-FFF2-40B4-BE49-F238E27FC236}">
                <a16:creationId xmlns:a16="http://schemas.microsoft.com/office/drawing/2014/main" id="{0D90DA64-1C32-4D45-9FF7-37E664A4553C}"/>
              </a:ext>
            </a:extLst>
          </p:cNvPr>
          <p:cNvSpPr txBox="1">
            <a:spLocks/>
          </p:cNvSpPr>
          <p:nvPr/>
        </p:nvSpPr>
        <p:spPr>
          <a:xfrm>
            <a:off x="4309462" y="294356"/>
            <a:ext cx="7394658" cy="442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IN" sz="1800" dirty="0"/>
              <a:t>Average days to complete stages in pilot courts handling criminal cases</a:t>
            </a:r>
          </a:p>
        </p:txBody>
      </p:sp>
    </p:spTree>
    <p:extLst>
      <p:ext uri="{BB962C8B-B14F-4D97-AF65-F5344CB8AC3E}">
        <p14:creationId xmlns:p14="http://schemas.microsoft.com/office/powerpoint/2010/main" val="53330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7A9F27A-807D-42B3-9FCA-A2049AD4F039}"/>
              </a:ext>
            </a:extLst>
          </p:cNvPr>
          <p:cNvSpPr>
            <a:spLocks noGrp="1"/>
          </p:cNvSpPr>
          <p:nvPr>
            <p:ph type="title"/>
          </p:nvPr>
        </p:nvSpPr>
        <p:spPr>
          <a:xfrm>
            <a:off x="966952" y="1204108"/>
            <a:ext cx="2669406" cy="1781175"/>
          </a:xfrm>
        </p:spPr>
        <p:txBody>
          <a:bodyPr>
            <a:normAutofit/>
          </a:bodyPr>
          <a:lstStyle/>
          <a:p>
            <a:r>
              <a:rPr lang="en-IN" sz="3200" dirty="0">
                <a:solidFill>
                  <a:srgbClr val="FFFFFF"/>
                </a:solidFill>
              </a:rPr>
              <a:t>Average days for different civil stages</a:t>
            </a:r>
          </a:p>
        </p:txBody>
      </p:sp>
      <p:sp>
        <p:nvSpPr>
          <p:cNvPr id="5" name="TextBox 4">
            <a:extLst>
              <a:ext uri="{FF2B5EF4-FFF2-40B4-BE49-F238E27FC236}">
                <a16:creationId xmlns:a16="http://schemas.microsoft.com/office/drawing/2014/main" id="{34B3FD62-F32B-4580-90DD-393E86E5872C}"/>
              </a:ext>
            </a:extLst>
          </p:cNvPr>
          <p:cNvSpPr txBox="1"/>
          <p:nvPr/>
        </p:nvSpPr>
        <p:spPr>
          <a:xfrm>
            <a:off x="717422" y="3428999"/>
            <a:ext cx="3342509" cy="1754326"/>
          </a:xfrm>
          <a:prstGeom prst="rect">
            <a:avLst/>
          </a:prstGeom>
          <a:noFill/>
        </p:spPr>
        <p:txBody>
          <a:bodyPr wrap="square" rtlCol="0">
            <a:spAutoFit/>
          </a:bodyPr>
          <a:lstStyle/>
          <a:p>
            <a:r>
              <a:rPr lang="en-IN" dirty="0"/>
              <a:t>The chart shows the average days taken to complete different stages in pilot courts. Courts tend to spend the most amount of days on the evidence stages and misc. cases/purpose stage.</a:t>
            </a:r>
          </a:p>
        </p:txBody>
      </p:sp>
      <p:graphicFrame>
        <p:nvGraphicFramePr>
          <p:cNvPr id="7" name="Chart 6">
            <a:extLst>
              <a:ext uri="{FF2B5EF4-FFF2-40B4-BE49-F238E27FC236}">
                <a16:creationId xmlns:a16="http://schemas.microsoft.com/office/drawing/2014/main" id="{9AD1768B-6D2A-4D72-B46C-406FE9AA7F7B}"/>
              </a:ext>
            </a:extLst>
          </p:cNvPr>
          <p:cNvGraphicFramePr/>
          <p:nvPr>
            <p:extLst>
              <p:ext uri="{D42A27DB-BD31-4B8C-83A1-F6EECF244321}">
                <p14:modId xmlns:p14="http://schemas.microsoft.com/office/powerpoint/2010/main" val="2212158627"/>
              </p:ext>
            </p:extLst>
          </p:nvPr>
        </p:nvGraphicFramePr>
        <p:xfrm>
          <a:off x="5259840" y="106017"/>
          <a:ext cx="6812890" cy="66128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6555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1048</Words>
  <Application>Microsoft Office PowerPoint</Application>
  <PresentationFormat>Widescreen</PresentationFormat>
  <Paragraphs>113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ZERO PENDENCY COURTS PROJECT BY THE DELHI HIGH COURT</vt:lpstr>
      <vt:lpstr>OBJECTIVES OF THE PROJECT</vt:lpstr>
      <vt:lpstr>BRIEF BACKGROUND </vt:lpstr>
      <vt:lpstr>DAKSH’s ROLE</vt:lpstr>
      <vt:lpstr>KEY FINDINGS</vt:lpstr>
      <vt:lpstr>Analysing flow of cases in courts</vt:lpstr>
      <vt:lpstr>PowerPoint Presentation</vt:lpstr>
      <vt:lpstr>Average days for different criminal stages</vt:lpstr>
      <vt:lpstr>Average days for different civil stages</vt:lpstr>
      <vt:lpstr>Causes for Delay </vt:lpstr>
      <vt:lpstr>Ideal judge strength for Delhi</vt:lpstr>
      <vt:lpstr>Way Forward</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ZERO PENDENCY COURTS PROJECT BY THE DELHI HIGH COURT</dc:title>
  <dc:creator>arunav kaul</dc:creator>
  <cp:lastModifiedBy>arunav kaul</cp:lastModifiedBy>
  <cp:revision>14</cp:revision>
  <dcterms:created xsi:type="dcterms:W3CDTF">2019-05-04T07:45:34Z</dcterms:created>
  <dcterms:modified xsi:type="dcterms:W3CDTF">2019-05-06T10:49:05Z</dcterms:modified>
</cp:coreProperties>
</file>